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297" r:id="rId3"/>
    <p:sldId id="276" r:id="rId4"/>
    <p:sldId id="257" r:id="rId5"/>
    <p:sldId id="263" r:id="rId6"/>
    <p:sldId id="267" r:id="rId7"/>
    <p:sldId id="272" r:id="rId8"/>
    <p:sldId id="261" r:id="rId9"/>
    <p:sldId id="317" r:id="rId10"/>
    <p:sldId id="262" r:id="rId11"/>
    <p:sldId id="318" r:id="rId12"/>
    <p:sldId id="268" r:id="rId13"/>
    <p:sldId id="260" r:id="rId14"/>
    <p:sldId id="264" r:id="rId15"/>
    <p:sldId id="266" r:id="rId16"/>
    <p:sldId id="285" r:id="rId17"/>
    <p:sldId id="277" r:id="rId18"/>
    <p:sldId id="258" r:id="rId19"/>
    <p:sldId id="275" r:id="rId20"/>
    <p:sldId id="259" r:id="rId21"/>
    <p:sldId id="265" r:id="rId22"/>
    <p:sldId id="278" r:id="rId23"/>
    <p:sldId id="279" r:id="rId24"/>
    <p:sldId id="273" r:id="rId25"/>
    <p:sldId id="280" r:id="rId26"/>
    <p:sldId id="286" r:id="rId27"/>
    <p:sldId id="291" r:id="rId28"/>
    <p:sldId id="274" r:id="rId29"/>
    <p:sldId id="281" r:id="rId30"/>
    <p:sldId id="271" r:id="rId31"/>
    <p:sldId id="284" r:id="rId32"/>
    <p:sldId id="287" r:id="rId33"/>
    <p:sldId id="282" r:id="rId34"/>
    <p:sldId id="288" r:id="rId35"/>
    <p:sldId id="289" r:id="rId36"/>
    <p:sldId id="290" r:id="rId37"/>
    <p:sldId id="298" r:id="rId38"/>
    <p:sldId id="299" r:id="rId39"/>
    <p:sldId id="319" r:id="rId40"/>
    <p:sldId id="320" r:id="rId41"/>
    <p:sldId id="294" r:id="rId42"/>
    <p:sldId id="300" r:id="rId43"/>
    <p:sldId id="301" r:id="rId44"/>
    <p:sldId id="302" r:id="rId45"/>
    <p:sldId id="303" r:id="rId46"/>
    <p:sldId id="304" r:id="rId47"/>
    <p:sldId id="305" r:id="rId48"/>
    <p:sldId id="306" r:id="rId49"/>
    <p:sldId id="307" r:id="rId50"/>
    <p:sldId id="308" r:id="rId51"/>
    <p:sldId id="309" r:id="rId52"/>
    <p:sldId id="310" r:id="rId53"/>
    <p:sldId id="322" r:id="rId54"/>
    <p:sldId id="321" r:id="rId55"/>
    <p:sldId id="295" r:id="rId56"/>
    <p:sldId id="315" r:id="rId57"/>
    <p:sldId id="314" r:id="rId58"/>
  </p:sldIdLst>
  <p:sldSz cx="9144000" cy="6858000" type="screen4x3"/>
  <p:notesSz cx="7077075" cy="9382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1594" y="-82"/>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106"/>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106"/>
          </a:xfrm>
          <a:prstGeom prst="rect">
            <a:avLst/>
          </a:prstGeom>
        </p:spPr>
        <p:txBody>
          <a:bodyPr vert="horz" lIns="94046" tIns="47023" rIns="94046" bIns="47023" rtlCol="0"/>
          <a:lstStyle>
            <a:lvl1pPr algn="r">
              <a:defRPr sz="1200"/>
            </a:lvl1pPr>
          </a:lstStyle>
          <a:p>
            <a:fld id="{D1B63F2D-D62A-4933-AB81-3D014FB4AB9F}" type="datetimeFigureOut">
              <a:rPr lang="en-US" smtClean="0"/>
              <a:t>3/19/2017</a:t>
            </a:fld>
            <a:endParaRPr lang="en-US"/>
          </a:p>
        </p:txBody>
      </p:sp>
      <p:sp>
        <p:nvSpPr>
          <p:cNvPr id="4" name="Footer Placeholder 3"/>
          <p:cNvSpPr>
            <a:spLocks noGrp="1"/>
          </p:cNvSpPr>
          <p:nvPr>
            <p:ph type="ftr" sz="quarter" idx="2"/>
          </p:nvPr>
        </p:nvSpPr>
        <p:spPr>
          <a:xfrm>
            <a:off x="0" y="8911391"/>
            <a:ext cx="3066733" cy="469106"/>
          </a:xfrm>
          <a:prstGeom prst="rect">
            <a:avLst/>
          </a:prstGeom>
        </p:spPr>
        <p:txBody>
          <a:bodyPr vert="horz" lIns="94046" tIns="47023" rIns="94046" bIns="47023"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911391"/>
            <a:ext cx="3066733" cy="469106"/>
          </a:xfrm>
          <a:prstGeom prst="rect">
            <a:avLst/>
          </a:prstGeom>
        </p:spPr>
        <p:txBody>
          <a:bodyPr vert="horz" lIns="94046" tIns="47023" rIns="94046" bIns="47023" rtlCol="0" anchor="b"/>
          <a:lstStyle>
            <a:lvl1pPr algn="r">
              <a:defRPr sz="1200"/>
            </a:lvl1pPr>
          </a:lstStyle>
          <a:p>
            <a:fld id="{0F84F43A-7105-4C04-BBA9-41024459EC15}" type="slidenum">
              <a:rPr lang="en-US" smtClean="0"/>
              <a:t>‹#›</a:t>
            </a:fld>
            <a:endParaRPr lang="en-US"/>
          </a:p>
        </p:txBody>
      </p:sp>
    </p:spTree>
    <p:extLst>
      <p:ext uri="{BB962C8B-B14F-4D97-AF65-F5344CB8AC3E}">
        <p14:creationId xmlns:p14="http://schemas.microsoft.com/office/powerpoint/2010/main" val="217334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106"/>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4008705" y="0"/>
            <a:ext cx="3066733" cy="469106"/>
          </a:xfrm>
          <a:prstGeom prst="rect">
            <a:avLst/>
          </a:prstGeom>
        </p:spPr>
        <p:txBody>
          <a:bodyPr vert="horz" lIns="94046" tIns="47023" rIns="94046" bIns="47023" rtlCol="0"/>
          <a:lstStyle>
            <a:lvl1pPr algn="r">
              <a:defRPr sz="1200"/>
            </a:lvl1pPr>
          </a:lstStyle>
          <a:p>
            <a:fld id="{339362E8-3B9A-48EC-97B1-CB89B0E639D8}" type="datetimeFigureOut">
              <a:rPr lang="en-US" smtClean="0"/>
              <a:pPr/>
              <a:t>3/19/2017</a:t>
            </a:fld>
            <a:endParaRPr lang="en-US" dirty="0"/>
          </a:p>
        </p:txBody>
      </p:sp>
      <p:sp>
        <p:nvSpPr>
          <p:cNvPr id="4" name="Slide Image Placeholder 3"/>
          <p:cNvSpPr>
            <a:spLocks noGrp="1" noRot="1" noChangeAspect="1"/>
          </p:cNvSpPr>
          <p:nvPr>
            <p:ph type="sldImg" idx="2"/>
          </p:nvPr>
        </p:nvSpPr>
        <p:spPr>
          <a:xfrm>
            <a:off x="1193800" y="703263"/>
            <a:ext cx="4689475" cy="3517900"/>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707708" y="4456510"/>
            <a:ext cx="5661660" cy="4221956"/>
          </a:xfrm>
          <a:prstGeom prst="rect">
            <a:avLst/>
          </a:prstGeom>
        </p:spPr>
        <p:txBody>
          <a:bodyPr vert="horz" lIns="94046" tIns="47023" rIns="94046" bIns="470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1391"/>
            <a:ext cx="3066733" cy="469106"/>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911391"/>
            <a:ext cx="3066733" cy="469106"/>
          </a:xfrm>
          <a:prstGeom prst="rect">
            <a:avLst/>
          </a:prstGeom>
        </p:spPr>
        <p:txBody>
          <a:bodyPr vert="horz" lIns="94046" tIns="47023" rIns="94046" bIns="47023" rtlCol="0" anchor="b"/>
          <a:lstStyle>
            <a:lvl1pPr algn="r">
              <a:defRPr sz="1200"/>
            </a:lvl1pPr>
          </a:lstStyle>
          <a:p>
            <a:fld id="{5E731D2A-77F0-41E5-8FD9-14591226450C}" type="slidenum">
              <a:rPr lang="en-US" smtClean="0"/>
              <a:pPr/>
              <a:t>‹#›</a:t>
            </a:fld>
            <a:endParaRPr lang="en-US" dirty="0"/>
          </a:p>
        </p:txBody>
      </p:sp>
    </p:spTree>
    <p:extLst>
      <p:ext uri="{BB962C8B-B14F-4D97-AF65-F5344CB8AC3E}">
        <p14:creationId xmlns:p14="http://schemas.microsoft.com/office/powerpoint/2010/main" val="2470146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a:endParaRPr lang="en-US" dirty="0"/>
          </a:p>
        </p:txBody>
      </p:sp>
      <p:sp>
        <p:nvSpPr>
          <p:cNvPr id="4" name="Slide Number Placeholder 3"/>
          <p:cNvSpPr>
            <a:spLocks noGrp="1"/>
          </p:cNvSpPr>
          <p:nvPr>
            <p:ph type="sldNum" sz="quarter" idx="10"/>
          </p:nvPr>
        </p:nvSpPr>
        <p:spPr/>
        <p:txBody>
          <a:bodyPr/>
          <a:lstStyle/>
          <a:p>
            <a:fld id="{5E731D2A-77F0-41E5-8FD9-14591226450C}" type="slidenum">
              <a:rPr lang="en-US" smtClean="0"/>
              <a:pPr/>
              <a:t>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C62E20-5C5D-43FD-9B8B-D2F27CF76803}" type="slidenum">
              <a:rPr lang="en-US" smtClean="0"/>
              <a:pPr/>
              <a:t>57</a:t>
            </a:fld>
            <a:endParaRPr lang="en-US"/>
          </a:p>
        </p:txBody>
      </p:sp>
    </p:spTree>
    <p:extLst>
      <p:ext uri="{BB962C8B-B14F-4D97-AF65-F5344CB8AC3E}">
        <p14:creationId xmlns:p14="http://schemas.microsoft.com/office/powerpoint/2010/main" val="392714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F43FBB-2734-4AF1-9898-DF8CB778E0AA}" type="datetimeFigureOut">
              <a:rPr lang="en-US" smtClean="0"/>
              <a:pPr/>
              <a:t>3/19/2017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BD926-5A5A-4ED1-82C1-5365E2C6D53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43FBB-2734-4AF1-9898-DF8CB778E0AA}" type="datetimeFigureOut">
              <a:rPr lang="en-US" smtClean="0"/>
              <a:pPr/>
              <a:t>3/19/2017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BD926-5A5A-4ED1-82C1-5365E2C6D53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43FBB-2734-4AF1-9898-DF8CB778E0AA}" type="datetimeFigureOut">
              <a:rPr lang="en-US" smtClean="0"/>
              <a:pPr/>
              <a:t>3/19/2017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BD926-5A5A-4ED1-82C1-5365E2C6D53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43FBB-2734-4AF1-9898-DF8CB778E0AA}" type="datetimeFigureOut">
              <a:rPr lang="en-US" smtClean="0"/>
              <a:pPr/>
              <a:t>3/19/2017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BD926-5A5A-4ED1-82C1-5365E2C6D53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F43FBB-2734-4AF1-9898-DF8CB778E0AA}" type="datetimeFigureOut">
              <a:rPr lang="en-US" smtClean="0"/>
              <a:pPr/>
              <a:t>3/19/2017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BD926-5A5A-4ED1-82C1-5365E2C6D53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F43FBB-2734-4AF1-9898-DF8CB778E0AA}" type="datetimeFigureOut">
              <a:rPr lang="en-US" smtClean="0"/>
              <a:pPr/>
              <a:t>3/19/2017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DBD926-5A5A-4ED1-82C1-5365E2C6D53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F43FBB-2734-4AF1-9898-DF8CB778E0AA}" type="datetimeFigureOut">
              <a:rPr lang="en-US" smtClean="0"/>
              <a:pPr/>
              <a:t>3/19/2017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DBD926-5A5A-4ED1-82C1-5365E2C6D53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F43FBB-2734-4AF1-9898-DF8CB778E0AA}" type="datetimeFigureOut">
              <a:rPr lang="en-US" smtClean="0"/>
              <a:pPr/>
              <a:t>3/19/2017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DBD926-5A5A-4ED1-82C1-5365E2C6D53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F43FBB-2734-4AF1-9898-DF8CB778E0AA}" type="datetimeFigureOut">
              <a:rPr lang="en-US" smtClean="0"/>
              <a:pPr/>
              <a:t>3/19/2017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DBD926-5A5A-4ED1-82C1-5365E2C6D53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43FBB-2734-4AF1-9898-DF8CB778E0AA}" type="datetimeFigureOut">
              <a:rPr lang="en-US" smtClean="0"/>
              <a:pPr/>
              <a:t>3/19/2017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DBD926-5A5A-4ED1-82C1-5365E2C6D53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43FBB-2734-4AF1-9898-DF8CB778E0AA}" type="datetimeFigureOut">
              <a:rPr lang="en-US" smtClean="0"/>
              <a:pPr/>
              <a:t>3/19/2017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DBD926-5A5A-4ED1-82C1-5365E2C6D53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43FBB-2734-4AF1-9898-DF8CB778E0AA}" type="datetimeFigureOut">
              <a:rPr lang="en-US" smtClean="0"/>
              <a:pPr/>
              <a:t>3/19/2017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BD926-5A5A-4ED1-82C1-5365E2C6D53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600" y="990600"/>
            <a:ext cx="5562600" cy="5562600"/>
          </a:xfrm>
          <a:prstGeom prst="rect">
            <a:avLst/>
          </a:prstGeom>
          <a:noFill/>
          <a:ln w="9525">
            <a:noFill/>
            <a:miter lim="800000"/>
            <a:headEnd/>
            <a:tailEnd/>
          </a:ln>
        </p:spPr>
      </p:pic>
      <p:sp>
        <p:nvSpPr>
          <p:cNvPr id="5" name="TextBox 4"/>
          <p:cNvSpPr txBox="1"/>
          <p:nvPr/>
        </p:nvSpPr>
        <p:spPr>
          <a:xfrm>
            <a:off x="-152399" y="0"/>
            <a:ext cx="9279142" cy="1569660"/>
          </a:xfrm>
          <a:prstGeom prst="rect">
            <a:avLst/>
          </a:prstGeom>
          <a:noFill/>
        </p:spPr>
        <p:txBody>
          <a:bodyPr wrap="none" rtlCol="0">
            <a:spAutoFit/>
          </a:bodyPr>
          <a:lstStyle/>
          <a:p>
            <a:pPr algn="r"/>
            <a:r>
              <a:rPr lang="en-US" sz="4800" b="1" dirty="0" smtClean="0"/>
              <a:t>Rethinking Theory in Black Studies: </a:t>
            </a:r>
            <a:r>
              <a:rPr lang="en-US" sz="4800" b="1" dirty="0"/>
              <a:t/>
            </a:r>
            <a:br>
              <a:rPr lang="en-US" sz="4800" b="1" dirty="0"/>
            </a:br>
            <a:r>
              <a:rPr lang="en-US" sz="4800" b="1" dirty="0" smtClean="0"/>
              <a:t>#3 HISTORY</a:t>
            </a:r>
            <a:endParaRPr lang="en-US" sz="4800" b="1" dirty="0"/>
          </a:p>
        </p:txBody>
      </p:sp>
      <p:sp>
        <p:nvSpPr>
          <p:cNvPr id="6" name="TextBox 5"/>
          <p:cNvSpPr txBox="1"/>
          <p:nvPr/>
        </p:nvSpPr>
        <p:spPr>
          <a:xfrm>
            <a:off x="5715000" y="1752600"/>
            <a:ext cx="3411743" cy="1569660"/>
          </a:xfrm>
          <a:prstGeom prst="rect">
            <a:avLst/>
          </a:prstGeom>
          <a:noFill/>
        </p:spPr>
        <p:txBody>
          <a:bodyPr wrap="square" rtlCol="0">
            <a:spAutoFit/>
          </a:bodyPr>
          <a:lstStyle/>
          <a:p>
            <a:pPr algn="ctr"/>
            <a:r>
              <a:rPr lang="en-US" sz="3200" b="1" dirty="0" smtClean="0"/>
              <a:t>Abdul </a:t>
            </a:r>
            <a:r>
              <a:rPr lang="en-US" sz="3200" b="1" dirty="0" err="1" smtClean="0"/>
              <a:t>Alkalimat</a:t>
            </a:r>
            <a:endParaRPr lang="en-US" sz="3200" b="1" dirty="0" smtClean="0"/>
          </a:p>
          <a:p>
            <a:pPr algn="ctr"/>
            <a:r>
              <a:rPr lang="en-US" sz="3200" b="1" dirty="0" smtClean="0"/>
              <a:t>University </a:t>
            </a:r>
          </a:p>
          <a:p>
            <a:pPr algn="ctr"/>
            <a:r>
              <a:rPr lang="en-US" sz="3200" b="1" dirty="0" smtClean="0"/>
              <a:t>of Illinois</a:t>
            </a:r>
            <a:endParaRPr lang="en-US" sz="3200" b="1" dirty="0"/>
          </a:p>
        </p:txBody>
      </p:sp>
      <p:sp>
        <p:nvSpPr>
          <p:cNvPr id="7" name="TextBox 6"/>
          <p:cNvSpPr txBox="1"/>
          <p:nvPr/>
        </p:nvSpPr>
        <p:spPr>
          <a:xfrm>
            <a:off x="5744751" y="6303815"/>
            <a:ext cx="2865849" cy="369332"/>
          </a:xfrm>
          <a:prstGeom prst="rect">
            <a:avLst/>
          </a:prstGeom>
          <a:noFill/>
        </p:spPr>
        <p:txBody>
          <a:bodyPr wrap="none" rtlCol="0">
            <a:spAutoFit/>
          </a:bodyPr>
          <a:lstStyle/>
          <a:p>
            <a:r>
              <a:rPr lang="en-US" b="1" dirty="0" smtClean="0"/>
              <a:t>Black History Month stamps</a:t>
            </a:r>
            <a:endParaRPr lang="en-US" b="1" dirty="0"/>
          </a:p>
        </p:txBody>
      </p:sp>
      <p:pic>
        <p:nvPicPr>
          <p:cNvPr id="2051" name="Picture 3"/>
          <p:cNvPicPr>
            <a:picLocks noChangeAspect="1" noChangeArrowheads="1"/>
          </p:cNvPicPr>
          <p:nvPr/>
        </p:nvPicPr>
        <p:blipFill>
          <a:blip r:embed="rId3" cstate="print"/>
          <a:srcRect/>
          <a:stretch>
            <a:fillRect/>
          </a:stretch>
        </p:blipFill>
        <p:spPr bwMode="auto">
          <a:xfrm>
            <a:off x="6172200" y="3473958"/>
            <a:ext cx="2362200" cy="26220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6200" y="212559"/>
            <a:ext cx="2667000" cy="3368841"/>
          </a:xfrm>
          <a:prstGeom prst="rect">
            <a:avLst/>
          </a:prstGeom>
          <a:noFill/>
          <a:ln w="9525">
            <a:noFill/>
            <a:miter lim="800000"/>
            <a:headEnd/>
            <a:tailEnd/>
          </a:ln>
        </p:spPr>
      </p:pic>
      <p:sp>
        <p:nvSpPr>
          <p:cNvPr id="2" name="TextBox 1"/>
          <p:cNvSpPr txBox="1"/>
          <p:nvPr/>
        </p:nvSpPr>
        <p:spPr>
          <a:xfrm>
            <a:off x="0" y="0"/>
            <a:ext cx="9144000" cy="7017306"/>
          </a:xfrm>
          <a:prstGeom prst="rect">
            <a:avLst/>
          </a:prstGeom>
          <a:noFill/>
        </p:spPr>
        <p:txBody>
          <a:bodyPr wrap="square" rtlCol="0">
            <a:spAutoFit/>
          </a:bodyPr>
          <a:lstStyle/>
          <a:p>
            <a:pPr algn="r"/>
            <a:r>
              <a:rPr lang="en-US" sz="5400" b="1" dirty="0" smtClean="0"/>
              <a:t>Critique of </a:t>
            </a:r>
            <a:r>
              <a:rPr lang="en-US" sz="5400" b="1" dirty="0" err="1" smtClean="0"/>
              <a:t>Eurocentrism</a:t>
            </a:r>
            <a:endParaRPr lang="en-US" sz="5400" b="1" dirty="0" smtClean="0"/>
          </a:p>
          <a:p>
            <a:endParaRPr lang="en-US" sz="4000" b="1" dirty="0" smtClean="0"/>
          </a:p>
          <a:p>
            <a:pPr algn="r"/>
            <a:r>
              <a:rPr lang="en-US" sz="4000" b="1" dirty="0" smtClean="0"/>
              <a:t>Karl Marx (1818-1883)</a:t>
            </a:r>
          </a:p>
          <a:p>
            <a:pPr algn="r"/>
            <a:r>
              <a:rPr lang="en-US" sz="4000" b="1" dirty="0" smtClean="0"/>
              <a:t>   </a:t>
            </a:r>
            <a:r>
              <a:rPr lang="en-US" sz="4000" b="1" i="1" dirty="0" smtClean="0"/>
              <a:t>Capita</a:t>
            </a:r>
            <a:r>
              <a:rPr lang="en-US" sz="4000" b="1" dirty="0" smtClean="0"/>
              <a:t>l, 3 volumes</a:t>
            </a:r>
          </a:p>
          <a:p>
            <a:pPr algn="r"/>
            <a:endParaRPr lang="en-US" sz="1200" b="1" dirty="0" smtClean="0"/>
          </a:p>
          <a:p>
            <a:pPr algn="r"/>
            <a:r>
              <a:rPr lang="en-US" sz="4000" b="1" dirty="0" err="1" smtClean="0"/>
              <a:t>Fernand</a:t>
            </a:r>
            <a:r>
              <a:rPr lang="en-US" sz="4000" b="1" dirty="0" smtClean="0"/>
              <a:t> </a:t>
            </a:r>
            <a:r>
              <a:rPr lang="en-US" sz="4000" b="1" dirty="0" err="1" smtClean="0"/>
              <a:t>Braudel</a:t>
            </a:r>
            <a:r>
              <a:rPr lang="en-US" sz="4000" b="1" dirty="0" smtClean="0"/>
              <a:t> (1902-1985) </a:t>
            </a:r>
          </a:p>
          <a:p>
            <a:pPr algn="r"/>
            <a:r>
              <a:rPr lang="en-US" sz="4000" b="1" dirty="0" smtClean="0"/>
              <a:t>   </a:t>
            </a:r>
            <a:r>
              <a:rPr lang="en-US" sz="4000" b="1" i="1" dirty="0" smtClean="0"/>
              <a:t>Capitalism and Material Life, </a:t>
            </a:r>
            <a:r>
              <a:rPr lang="en-US" sz="4000" b="1" dirty="0" smtClean="0"/>
              <a:t>3 volumes</a:t>
            </a:r>
          </a:p>
          <a:p>
            <a:pPr algn="r"/>
            <a:endParaRPr lang="en-US" sz="1200" b="1" dirty="0" smtClean="0"/>
          </a:p>
          <a:p>
            <a:pPr algn="r"/>
            <a:r>
              <a:rPr lang="en-US" sz="4000" b="1" dirty="0" smtClean="0"/>
              <a:t>James </a:t>
            </a:r>
            <a:r>
              <a:rPr lang="en-US" sz="4000" b="1" dirty="0" err="1" smtClean="0"/>
              <a:t>Blaut</a:t>
            </a:r>
            <a:r>
              <a:rPr lang="en-US" sz="4000" b="1" dirty="0" smtClean="0"/>
              <a:t> (1927-2000)</a:t>
            </a:r>
          </a:p>
          <a:p>
            <a:pPr algn="r"/>
            <a:r>
              <a:rPr lang="en-US" sz="4000" b="1" dirty="0" smtClean="0"/>
              <a:t>   </a:t>
            </a:r>
            <a:r>
              <a:rPr lang="en-US" sz="4000" b="1" i="1" dirty="0" smtClean="0"/>
              <a:t>Trilogy on </a:t>
            </a:r>
            <a:r>
              <a:rPr lang="en-US" sz="4000" b="1" i="1" dirty="0" err="1" smtClean="0"/>
              <a:t>Eurocentrism</a:t>
            </a:r>
            <a:r>
              <a:rPr lang="en-US" sz="4000" b="1" i="1" dirty="0" smtClean="0"/>
              <a:t>, </a:t>
            </a:r>
            <a:r>
              <a:rPr lang="en-US" sz="4000" b="1" dirty="0" smtClean="0"/>
              <a:t>3 volumes</a:t>
            </a:r>
          </a:p>
          <a:p>
            <a:pPr algn="r"/>
            <a:endParaRPr lang="en-US" sz="1200" b="1" dirty="0" smtClean="0"/>
          </a:p>
          <a:p>
            <a:pPr algn="r"/>
            <a:r>
              <a:rPr lang="en-US" sz="4000" b="1" dirty="0" smtClean="0"/>
              <a:t>Edward Said (1935-2003)</a:t>
            </a:r>
          </a:p>
          <a:p>
            <a:pPr algn="r"/>
            <a:r>
              <a:rPr lang="en-US" sz="4000" b="1" dirty="0" smtClean="0"/>
              <a:t>   </a:t>
            </a:r>
            <a:r>
              <a:rPr lang="en-US" sz="4000" b="1" i="1" dirty="0" smtClean="0"/>
              <a:t>Orientalism</a:t>
            </a:r>
            <a:r>
              <a:rPr lang="en-US" sz="4000" b="1" dirty="0" smtClean="0"/>
              <a:t>, 1 volume </a:t>
            </a:r>
            <a:endParaRPr lang="en-US" sz="40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lum bright="70000" contrast="-70000"/>
          </a:blip>
          <a:srcRect/>
          <a:stretch>
            <a:fillRect/>
          </a:stretch>
        </p:blipFill>
        <p:spPr bwMode="auto">
          <a:xfrm>
            <a:off x="-48490" y="-1225362"/>
            <a:ext cx="9211298" cy="8388162"/>
          </a:xfrm>
          <a:prstGeom prst="rect">
            <a:avLst/>
          </a:prstGeom>
          <a:noFill/>
          <a:ln w="9525">
            <a:noFill/>
            <a:miter lim="800000"/>
            <a:headEnd/>
            <a:tailEnd/>
          </a:ln>
        </p:spPr>
      </p:pic>
      <p:sp>
        <p:nvSpPr>
          <p:cNvPr id="2" name="TextBox 1"/>
          <p:cNvSpPr txBox="1"/>
          <p:nvPr/>
        </p:nvSpPr>
        <p:spPr>
          <a:xfrm>
            <a:off x="152400" y="304800"/>
            <a:ext cx="9096978" cy="6247864"/>
          </a:xfrm>
          <a:prstGeom prst="rect">
            <a:avLst/>
          </a:prstGeom>
          <a:noFill/>
        </p:spPr>
        <p:txBody>
          <a:bodyPr wrap="none" rtlCol="0">
            <a:spAutoFit/>
          </a:bodyPr>
          <a:lstStyle/>
          <a:p>
            <a:r>
              <a:rPr lang="en-US" sz="4800" b="1" dirty="0" smtClean="0"/>
              <a:t>Basic CRITIQUE of “</a:t>
            </a:r>
            <a:r>
              <a:rPr lang="en-US" sz="4800" b="1" dirty="0" err="1" smtClean="0"/>
              <a:t>Eurocentrism</a:t>
            </a:r>
            <a:r>
              <a:rPr lang="en-US" sz="4800" b="1" dirty="0" smtClean="0"/>
              <a:t>”</a:t>
            </a:r>
          </a:p>
          <a:p>
            <a:endParaRPr lang="en-US" sz="3200" b="1" dirty="0" smtClean="0"/>
          </a:p>
          <a:p>
            <a:pPr marL="342900" indent="-342900">
              <a:buAutoNum type="arabicPeriod"/>
            </a:pPr>
            <a:r>
              <a:rPr lang="en-US" sz="3200" b="1" dirty="0" smtClean="0">
                <a:solidFill>
                  <a:schemeClr val="tx1">
                    <a:lumMod val="50000"/>
                    <a:lumOff val="50000"/>
                  </a:schemeClr>
                </a:solidFill>
              </a:rPr>
              <a:t>Reason has its origin in Ancient Greece.</a:t>
            </a:r>
            <a:br>
              <a:rPr lang="en-US" sz="3200" b="1" dirty="0" smtClean="0">
                <a:solidFill>
                  <a:schemeClr val="tx1">
                    <a:lumMod val="50000"/>
                    <a:lumOff val="50000"/>
                  </a:schemeClr>
                </a:solidFill>
              </a:rPr>
            </a:br>
            <a:r>
              <a:rPr lang="en-US" sz="3200" b="1" dirty="0" smtClean="0"/>
              <a:t>...Ancient Greece learned from Egypt (Africa)!</a:t>
            </a:r>
          </a:p>
          <a:p>
            <a:pPr marL="342900" indent="-342900">
              <a:buAutoNum type="arabicPeriod"/>
            </a:pPr>
            <a:r>
              <a:rPr lang="en-US" sz="3200" b="1" dirty="0" smtClean="0">
                <a:solidFill>
                  <a:schemeClr val="tx1">
                    <a:lumMod val="50000"/>
                    <a:lumOff val="50000"/>
                  </a:schemeClr>
                </a:solidFill>
              </a:rPr>
              <a:t>Capitalism could only have developed in Europe.  </a:t>
            </a:r>
            <a:br>
              <a:rPr lang="en-US" sz="3200" b="1" dirty="0" smtClean="0">
                <a:solidFill>
                  <a:schemeClr val="tx1">
                    <a:lumMod val="50000"/>
                    <a:lumOff val="50000"/>
                  </a:schemeClr>
                </a:solidFill>
              </a:rPr>
            </a:br>
            <a:r>
              <a:rPr lang="en-US" sz="3200" b="1" dirty="0" smtClean="0"/>
              <a:t>...Capitalism is not unique to Europe!</a:t>
            </a:r>
          </a:p>
          <a:p>
            <a:pPr marL="342900" indent="-342900">
              <a:buAutoNum type="arabicPeriod"/>
            </a:pPr>
            <a:r>
              <a:rPr lang="en-US" sz="3200" b="1" dirty="0" smtClean="0">
                <a:solidFill>
                  <a:schemeClr val="tx1">
                    <a:lumMod val="50000"/>
                    <a:lumOff val="50000"/>
                  </a:schemeClr>
                </a:solidFill>
              </a:rPr>
              <a:t>Christianity is superior to all world religions.</a:t>
            </a:r>
            <a:r>
              <a:rPr lang="en-US" sz="3200" b="1" dirty="0" smtClean="0"/>
              <a:t/>
            </a:r>
            <a:br>
              <a:rPr lang="en-US" sz="3200" b="1" dirty="0" smtClean="0"/>
            </a:br>
            <a:r>
              <a:rPr lang="en-US" sz="3200" b="1" dirty="0" smtClean="0"/>
              <a:t>...All gods work the same way!</a:t>
            </a:r>
          </a:p>
          <a:p>
            <a:pPr marL="342900" indent="-342900">
              <a:buAutoNum type="arabicPeriod"/>
            </a:pPr>
            <a:r>
              <a:rPr lang="en-US" sz="3200" b="1" dirty="0" smtClean="0">
                <a:solidFill>
                  <a:schemeClr val="tx1">
                    <a:lumMod val="50000"/>
                    <a:lumOff val="50000"/>
                  </a:schemeClr>
                </a:solidFill>
              </a:rPr>
              <a:t>European cultural values are the best.</a:t>
            </a:r>
            <a:br>
              <a:rPr lang="en-US" sz="3200" b="1" dirty="0" smtClean="0">
                <a:solidFill>
                  <a:schemeClr val="tx1">
                    <a:lumMod val="50000"/>
                    <a:lumOff val="50000"/>
                  </a:schemeClr>
                </a:solidFill>
              </a:rPr>
            </a:br>
            <a:r>
              <a:rPr lang="en-US" sz="3200" b="1" dirty="0" smtClean="0"/>
              <a:t>...Black is beautiful!</a:t>
            </a:r>
          </a:p>
          <a:p>
            <a:pPr marL="342900" indent="-342900">
              <a:buAutoNum type="arabicPeriod"/>
            </a:pPr>
            <a:r>
              <a:rPr lang="en-US" sz="3200" b="1" dirty="0" smtClean="0">
                <a:solidFill>
                  <a:schemeClr val="tx1">
                    <a:lumMod val="50000"/>
                    <a:lumOff val="50000"/>
                  </a:schemeClr>
                </a:solidFill>
              </a:rPr>
              <a:t>“White” people are destined to rule the world.</a:t>
            </a:r>
            <a:br>
              <a:rPr lang="en-US" sz="3200" b="1" dirty="0" smtClean="0">
                <a:solidFill>
                  <a:schemeClr val="tx1">
                    <a:lumMod val="50000"/>
                    <a:lumOff val="50000"/>
                  </a:schemeClr>
                </a:solidFill>
              </a:rPr>
            </a:br>
            <a:r>
              <a:rPr lang="en-US" sz="3200" b="1" dirty="0" smtClean="0"/>
              <a:t>...The sun sets on all empires!</a:t>
            </a:r>
            <a:endParaRPr lang="en-US" sz="3200" b="1" dirty="0"/>
          </a:p>
        </p:txBody>
      </p:sp>
    </p:spTree>
    <p:extLst>
      <p:ext uri="{BB962C8B-B14F-4D97-AF65-F5344CB8AC3E}">
        <p14:creationId xmlns:p14="http://schemas.microsoft.com/office/powerpoint/2010/main" val="4290905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457200"/>
            <a:ext cx="9009005" cy="6155531"/>
          </a:xfrm>
          <a:prstGeom prst="rect">
            <a:avLst/>
          </a:prstGeom>
          <a:noFill/>
        </p:spPr>
        <p:txBody>
          <a:bodyPr wrap="none" rtlCol="0">
            <a:spAutoFit/>
          </a:bodyPr>
          <a:lstStyle/>
          <a:p>
            <a:r>
              <a:rPr lang="en-US" sz="5400" b="1" dirty="0" smtClean="0"/>
              <a:t>When history meets sociology:</a:t>
            </a:r>
          </a:p>
          <a:p>
            <a:r>
              <a:rPr lang="en-US" sz="4000" b="1" dirty="0" smtClean="0"/>
              <a:t>Historical specificity </a:t>
            </a:r>
          </a:p>
          <a:p>
            <a:r>
              <a:rPr lang="en-US" sz="4000" b="1" dirty="0" smtClean="0"/>
              <a:t>of a social narrative  </a:t>
            </a:r>
          </a:p>
          <a:p>
            <a:r>
              <a:rPr lang="en-US" sz="4000" b="1" dirty="0" smtClean="0"/>
              <a:t>	</a:t>
            </a:r>
            <a:r>
              <a:rPr lang="en-US" sz="4000" b="1" i="1" dirty="0" smtClean="0"/>
              <a:t>Everybody learns </a:t>
            </a:r>
          </a:p>
          <a:p>
            <a:r>
              <a:rPr lang="en-US" sz="4000" b="1" i="1" dirty="0" smtClean="0"/>
              <a:t>	from a good story</a:t>
            </a:r>
          </a:p>
          <a:p>
            <a:endParaRPr lang="en-US" sz="2000" b="1" i="1" dirty="0" smtClean="0"/>
          </a:p>
          <a:p>
            <a:r>
              <a:rPr lang="en-US" sz="4000" b="1" dirty="0" smtClean="0"/>
              <a:t>Conceptual causality </a:t>
            </a:r>
          </a:p>
          <a:p>
            <a:r>
              <a:rPr lang="en-US" sz="4000" b="1" dirty="0" smtClean="0"/>
              <a:t>of social change</a:t>
            </a:r>
          </a:p>
          <a:p>
            <a:r>
              <a:rPr lang="en-US" sz="4000" b="1" dirty="0" smtClean="0"/>
              <a:t>	</a:t>
            </a:r>
            <a:r>
              <a:rPr lang="en-US" sz="4000" b="1" i="1" dirty="0" smtClean="0"/>
              <a:t>Everybody wants </a:t>
            </a:r>
          </a:p>
          <a:p>
            <a:r>
              <a:rPr lang="en-US" sz="4000" b="1" i="1" dirty="0" smtClean="0"/>
              <a:t>	to know why</a:t>
            </a:r>
            <a:endParaRPr lang="en-US" sz="4000" b="1" i="1" dirty="0"/>
          </a:p>
        </p:txBody>
      </p:sp>
      <p:pic>
        <p:nvPicPr>
          <p:cNvPr id="1026" name="Picture 2"/>
          <p:cNvPicPr>
            <a:picLocks noChangeAspect="1" noChangeArrowheads="1"/>
          </p:cNvPicPr>
          <p:nvPr/>
        </p:nvPicPr>
        <p:blipFill>
          <a:blip r:embed="rId2" cstate="print"/>
          <a:srcRect/>
          <a:stretch>
            <a:fillRect/>
          </a:stretch>
        </p:blipFill>
        <p:spPr bwMode="auto">
          <a:xfrm>
            <a:off x="5041415" y="1371600"/>
            <a:ext cx="3873985" cy="3429000"/>
          </a:xfrm>
          <a:prstGeom prst="rect">
            <a:avLst/>
          </a:prstGeom>
          <a:noFill/>
          <a:ln w="9525">
            <a:noFill/>
            <a:miter lim="800000"/>
            <a:headEnd/>
            <a:tailEnd/>
          </a:ln>
        </p:spPr>
      </p:pic>
      <p:pic>
        <p:nvPicPr>
          <p:cNvPr id="1031" name="Picture 7"/>
          <p:cNvPicPr>
            <a:picLocks noChangeAspect="1" noChangeArrowheads="1"/>
          </p:cNvPicPr>
          <p:nvPr/>
        </p:nvPicPr>
        <p:blipFill>
          <a:blip r:embed="rId3" cstate="print"/>
          <a:srcRect/>
          <a:stretch>
            <a:fillRect/>
          </a:stretch>
        </p:blipFill>
        <p:spPr bwMode="auto">
          <a:xfrm>
            <a:off x="5010150" y="4941966"/>
            <a:ext cx="3829050" cy="16112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10003.JPG"/>
          <p:cNvPicPr>
            <a:picLocks noChangeAspect="1"/>
          </p:cNvPicPr>
          <p:nvPr/>
        </p:nvPicPr>
        <p:blipFill>
          <a:blip r:embed="rId2" cstate="print"/>
          <a:srcRect r="9264"/>
          <a:stretch>
            <a:fillRect/>
          </a:stretch>
        </p:blipFill>
        <p:spPr>
          <a:xfrm>
            <a:off x="228600" y="310430"/>
            <a:ext cx="2819400" cy="3520530"/>
          </a:xfrm>
          <a:prstGeom prst="rect">
            <a:avLst/>
          </a:prstGeom>
        </p:spPr>
      </p:pic>
      <p:pic>
        <p:nvPicPr>
          <p:cNvPr id="3" name="Picture 2" descr="Scan10004.JPG"/>
          <p:cNvPicPr>
            <a:picLocks noChangeAspect="1"/>
          </p:cNvPicPr>
          <p:nvPr/>
        </p:nvPicPr>
        <p:blipFill>
          <a:blip r:embed="rId3" cstate="print"/>
          <a:srcRect l="6157" b="8053"/>
          <a:stretch>
            <a:fillRect/>
          </a:stretch>
        </p:blipFill>
        <p:spPr>
          <a:xfrm>
            <a:off x="6629400" y="329894"/>
            <a:ext cx="2362199" cy="3480106"/>
          </a:xfrm>
          <a:prstGeom prst="rect">
            <a:avLst/>
          </a:prstGeom>
        </p:spPr>
      </p:pic>
      <p:pic>
        <p:nvPicPr>
          <p:cNvPr id="1026" name="Picture 2"/>
          <p:cNvPicPr>
            <a:picLocks noChangeAspect="1" noChangeArrowheads="1"/>
          </p:cNvPicPr>
          <p:nvPr/>
        </p:nvPicPr>
        <p:blipFill>
          <a:blip r:embed="rId4" cstate="print"/>
          <a:srcRect l="6818" r="9091"/>
          <a:stretch>
            <a:fillRect/>
          </a:stretch>
        </p:blipFill>
        <p:spPr bwMode="auto">
          <a:xfrm>
            <a:off x="3352800" y="381000"/>
            <a:ext cx="2819400" cy="335280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l="5714" r="5714"/>
          <a:stretch>
            <a:fillRect/>
          </a:stretch>
        </p:blipFill>
        <p:spPr bwMode="auto">
          <a:xfrm>
            <a:off x="6553200" y="4038600"/>
            <a:ext cx="2362200" cy="266700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304800" y="3974592"/>
            <a:ext cx="1828800" cy="2731008"/>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2489200" y="3962400"/>
            <a:ext cx="1778000" cy="2667000"/>
          </a:xfrm>
          <a:prstGeom prst="rect">
            <a:avLst/>
          </a:prstGeom>
          <a:noFill/>
          <a:ln w="9525">
            <a:noFill/>
            <a:miter lim="800000"/>
            <a:headEnd/>
            <a:tailEnd/>
          </a:ln>
        </p:spPr>
      </p:pic>
      <p:pic>
        <p:nvPicPr>
          <p:cNvPr id="1030" name="Picture 6"/>
          <p:cNvPicPr>
            <a:picLocks noChangeAspect="1" noChangeArrowheads="1"/>
          </p:cNvPicPr>
          <p:nvPr/>
        </p:nvPicPr>
        <p:blipFill>
          <a:blip r:embed="rId8" cstate="print"/>
          <a:srcRect/>
          <a:stretch>
            <a:fillRect/>
          </a:stretch>
        </p:blipFill>
        <p:spPr bwMode="auto">
          <a:xfrm>
            <a:off x="4476750" y="3987452"/>
            <a:ext cx="1771650" cy="27181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99157"/>
            <a:ext cx="5583644" cy="6309420"/>
          </a:xfrm>
          <a:prstGeom prst="rect">
            <a:avLst/>
          </a:prstGeom>
          <a:noFill/>
        </p:spPr>
        <p:txBody>
          <a:bodyPr wrap="none" rtlCol="0">
            <a:spAutoFit/>
          </a:bodyPr>
          <a:lstStyle/>
          <a:p>
            <a:r>
              <a:rPr lang="en-US" sz="6000" b="1" dirty="0" smtClean="0"/>
              <a:t>Three kinds of  </a:t>
            </a:r>
          </a:p>
          <a:p>
            <a:r>
              <a:rPr lang="en-US" sz="6000" b="1" dirty="0" smtClean="0"/>
              <a:t>History of Blacks</a:t>
            </a:r>
            <a:r>
              <a:rPr lang="en-US" sz="4000" b="1" dirty="0" smtClean="0"/>
              <a:t> </a:t>
            </a:r>
          </a:p>
          <a:p>
            <a:endParaRPr lang="en-US" sz="2000" b="1" dirty="0" smtClean="0"/>
          </a:p>
          <a:p>
            <a:r>
              <a:rPr lang="en-US" sz="4000" b="1" dirty="0" smtClean="0"/>
              <a:t>White history of Blacks</a:t>
            </a:r>
          </a:p>
          <a:p>
            <a:r>
              <a:rPr lang="en-US" sz="4000" b="1" dirty="0" smtClean="0"/>
              <a:t>Black history of Blacks</a:t>
            </a:r>
          </a:p>
          <a:p>
            <a:r>
              <a:rPr lang="en-US" sz="4000" b="1" dirty="0" smtClean="0"/>
              <a:t>Radical history of Blacks</a:t>
            </a:r>
          </a:p>
          <a:p>
            <a:endParaRPr lang="en-US" sz="3600" b="1" dirty="0" smtClean="0"/>
          </a:p>
          <a:p>
            <a:r>
              <a:rPr lang="en-US" sz="3600" b="1" dirty="0" smtClean="0"/>
              <a:t>This is a matter of </a:t>
            </a:r>
          </a:p>
          <a:p>
            <a:r>
              <a:rPr lang="en-US" sz="3600" b="1" dirty="0" smtClean="0"/>
              <a:t>consciousness not </a:t>
            </a:r>
          </a:p>
          <a:p>
            <a:r>
              <a:rPr lang="en-US" sz="3600" b="1" dirty="0" smtClean="0"/>
              <a:t>biology.</a:t>
            </a:r>
            <a:endParaRPr lang="en-US" sz="3600" b="1" dirty="0"/>
          </a:p>
        </p:txBody>
      </p:sp>
      <p:pic>
        <p:nvPicPr>
          <p:cNvPr id="3074" name="Picture 2"/>
          <p:cNvPicPr>
            <a:picLocks noChangeAspect="1" noChangeArrowheads="1"/>
          </p:cNvPicPr>
          <p:nvPr/>
        </p:nvPicPr>
        <p:blipFill>
          <a:blip r:embed="rId2" cstate="print"/>
          <a:srcRect/>
          <a:stretch>
            <a:fillRect/>
          </a:stretch>
        </p:blipFill>
        <p:spPr bwMode="auto">
          <a:xfrm>
            <a:off x="6096000" y="4142510"/>
            <a:ext cx="2667000" cy="2667000"/>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4105275" y="4343400"/>
            <a:ext cx="1838325" cy="2486025"/>
          </a:xfrm>
          <a:prstGeom prst="rect">
            <a:avLst/>
          </a:prstGeom>
          <a:noFill/>
          <a:ln w="9525">
            <a:noFill/>
            <a:miter lim="800000"/>
            <a:headEnd/>
            <a:tailEnd/>
          </a:ln>
        </p:spPr>
      </p:pic>
      <p:pic>
        <p:nvPicPr>
          <p:cNvPr id="4098" name="Picture 2" descr="C:\Users\mcworter\Pictures\Toolbox\2011-10-08\Scan10022.JPG"/>
          <p:cNvPicPr>
            <a:picLocks noChangeAspect="1" noChangeArrowheads="1"/>
          </p:cNvPicPr>
          <p:nvPr/>
        </p:nvPicPr>
        <p:blipFill>
          <a:blip r:embed="rId4" cstate="print"/>
          <a:srcRect r="2648"/>
          <a:stretch>
            <a:fillRect/>
          </a:stretch>
        </p:blipFill>
        <p:spPr bwMode="auto">
          <a:xfrm>
            <a:off x="6037420" y="76200"/>
            <a:ext cx="2801785" cy="400549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9167150" cy="6555641"/>
          </a:xfrm>
          <a:prstGeom prst="rect">
            <a:avLst/>
          </a:prstGeom>
          <a:noFill/>
        </p:spPr>
        <p:txBody>
          <a:bodyPr wrap="square" rtlCol="0">
            <a:spAutoFit/>
          </a:bodyPr>
          <a:lstStyle/>
          <a:p>
            <a:r>
              <a:rPr lang="en-US" sz="4400" b="1" dirty="0" smtClean="0"/>
              <a:t>White history of Blacks: mainstream</a:t>
            </a:r>
          </a:p>
          <a:p>
            <a:r>
              <a:rPr lang="en-US" sz="4400" b="1" dirty="0" smtClean="0"/>
              <a:t>dominated by racist neglect and lies</a:t>
            </a:r>
          </a:p>
          <a:p>
            <a:endParaRPr lang="en-US" sz="4400" b="1" dirty="0" smtClean="0"/>
          </a:p>
          <a:p>
            <a:pPr algn="r"/>
            <a:r>
              <a:rPr lang="en-US" sz="4200" b="1" dirty="0" smtClean="0"/>
              <a:t>Frederick Turner, Harvard (1861-1932)</a:t>
            </a:r>
          </a:p>
          <a:p>
            <a:pPr algn="r"/>
            <a:r>
              <a:rPr lang="en-US" sz="4200" b="1" dirty="0" smtClean="0"/>
              <a:t>U. B. Philips, Yale (1877-1934)</a:t>
            </a:r>
          </a:p>
          <a:p>
            <a:pPr algn="r"/>
            <a:r>
              <a:rPr lang="en-US" sz="4200" b="1" dirty="0" smtClean="0"/>
              <a:t>Charles Beard, Columbia (1874-1948)</a:t>
            </a:r>
          </a:p>
          <a:p>
            <a:endParaRPr lang="en-US" sz="3600" b="1" dirty="0" smtClean="0"/>
          </a:p>
          <a:p>
            <a:r>
              <a:rPr lang="en-US" sz="3600" b="1" dirty="0" smtClean="0"/>
              <a:t>“Turner…was himself a racist…the </a:t>
            </a:r>
            <a:r>
              <a:rPr lang="en-US" sz="3600" b="1" dirty="0" err="1" smtClean="0"/>
              <a:t>Beardian</a:t>
            </a:r>
            <a:endParaRPr lang="en-US" sz="3600" b="1" dirty="0" smtClean="0"/>
          </a:p>
          <a:p>
            <a:r>
              <a:rPr lang="en-US" sz="3600" b="1" dirty="0" smtClean="0"/>
              <a:t>Perspective…lent itself to a pro southern</a:t>
            </a:r>
          </a:p>
          <a:p>
            <a:r>
              <a:rPr lang="en-US" sz="3600" b="1" dirty="0" smtClean="0"/>
              <a:t>Interpretation”  Meier and </a:t>
            </a:r>
            <a:r>
              <a:rPr lang="en-US" sz="3600" b="1" dirty="0" err="1" smtClean="0"/>
              <a:t>Rudwick</a:t>
            </a:r>
            <a:r>
              <a:rPr lang="en-US" sz="3600" b="1" dirty="0" smtClean="0"/>
              <a:t> 1986</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2334" y="-108005"/>
            <a:ext cx="7060266" cy="1569660"/>
          </a:xfrm>
          <a:prstGeom prst="rect">
            <a:avLst/>
          </a:prstGeom>
          <a:noFill/>
        </p:spPr>
        <p:txBody>
          <a:bodyPr wrap="none" rtlCol="0">
            <a:spAutoFit/>
          </a:bodyPr>
          <a:lstStyle/>
          <a:p>
            <a:r>
              <a:rPr lang="en-US" sz="4800" b="1" dirty="0" smtClean="0"/>
              <a:t>The liberal approach often </a:t>
            </a:r>
          </a:p>
          <a:p>
            <a:r>
              <a:rPr lang="en-US" sz="4800" b="1" dirty="0" smtClean="0"/>
              <a:t>relied on a European view</a:t>
            </a:r>
            <a:endParaRPr lang="en-US" sz="4800" b="1" dirty="0"/>
          </a:p>
        </p:txBody>
      </p:sp>
      <p:pic>
        <p:nvPicPr>
          <p:cNvPr id="3074" name="Picture 2"/>
          <p:cNvPicPr>
            <a:picLocks noChangeAspect="1" noChangeArrowheads="1"/>
          </p:cNvPicPr>
          <p:nvPr/>
        </p:nvPicPr>
        <p:blipFill>
          <a:blip r:embed="rId2" cstate="print"/>
          <a:srcRect/>
          <a:stretch>
            <a:fillRect/>
          </a:stretch>
        </p:blipFill>
        <p:spPr bwMode="auto">
          <a:xfrm>
            <a:off x="0" y="4200525"/>
            <a:ext cx="5455743" cy="265747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533098" y="1440870"/>
            <a:ext cx="5610902" cy="3733800"/>
          </a:xfrm>
          <a:prstGeom prst="rect">
            <a:avLst/>
          </a:prstGeom>
          <a:noFill/>
          <a:ln w="9525">
            <a:noFill/>
            <a:miter lim="800000"/>
            <a:headEnd/>
            <a:tailEnd/>
          </a:ln>
        </p:spPr>
      </p:pic>
      <p:sp>
        <p:nvSpPr>
          <p:cNvPr id="5" name="TextBox 4"/>
          <p:cNvSpPr txBox="1"/>
          <p:nvPr/>
        </p:nvSpPr>
        <p:spPr>
          <a:xfrm>
            <a:off x="5476525" y="5143472"/>
            <a:ext cx="3709092" cy="1077218"/>
          </a:xfrm>
          <a:prstGeom prst="rect">
            <a:avLst/>
          </a:prstGeom>
          <a:noFill/>
        </p:spPr>
        <p:txBody>
          <a:bodyPr wrap="none" rtlCol="0">
            <a:spAutoFit/>
          </a:bodyPr>
          <a:lstStyle/>
          <a:p>
            <a:pPr algn="r"/>
            <a:r>
              <a:rPr lang="en-US" sz="3200" b="1" dirty="0" smtClean="0"/>
              <a:t>Alexis de Tocqueville</a:t>
            </a:r>
          </a:p>
          <a:p>
            <a:pPr algn="r"/>
            <a:r>
              <a:rPr lang="en-US" sz="3200" b="1" dirty="0" smtClean="0"/>
              <a:t>1805-1859</a:t>
            </a:r>
            <a:endParaRPr lang="en-US" sz="3200" b="1" dirty="0"/>
          </a:p>
        </p:txBody>
      </p:sp>
      <p:sp>
        <p:nvSpPr>
          <p:cNvPr id="6" name="Rectangle 5"/>
          <p:cNvSpPr/>
          <p:nvPr/>
        </p:nvSpPr>
        <p:spPr>
          <a:xfrm>
            <a:off x="1823959" y="2212027"/>
            <a:ext cx="1452641" cy="2062103"/>
          </a:xfrm>
          <a:prstGeom prst="rect">
            <a:avLst/>
          </a:prstGeom>
        </p:spPr>
        <p:txBody>
          <a:bodyPr wrap="none">
            <a:spAutoFit/>
          </a:bodyPr>
          <a:lstStyle/>
          <a:p>
            <a:r>
              <a:rPr lang="en-US" sz="3200" b="1" dirty="0" smtClean="0"/>
              <a:t>Gunnar</a:t>
            </a:r>
            <a:br>
              <a:rPr lang="en-US" sz="3200" b="1" dirty="0" smtClean="0"/>
            </a:br>
            <a:r>
              <a:rPr lang="en-US" sz="3200" b="1" dirty="0" smtClean="0"/>
              <a:t>Myrdal</a:t>
            </a:r>
          </a:p>
          <a:p>
            <a:r>
              <a:rPr lang="en-US" sz="3200" b="1" dirty="0" smtClean="0"/>
              <a:t>1898-</a:t>
            </a:r>
            <a:br>
              <a:rPr lang="en-US" sz="3200" b="1" dirty="0" smtClean="0"/>
            </a:br>
            <a:r>
              <a:rPr lang="en-US" sz="3200" b="1" dirty="0" smtClean="0"/>
              <a:t>1997</a:t>
            </a:r>
            <a:endParaRPr lang="en-US" sz="3200" b="1" dirty="0"/>
          </a:p>
        </p:txBody>
      </p:sp>
      <p:pic>
        <p:nvPicPr>
          <p:cNvPr id="3076" name="Picture 4"/>
          <p:cNvPicPr>
            <a:picLocks noChangeAspect="1" noChangeArrowheads="1"/>
          </p:cNvPicPr>
          <p:nvPr/>
        </p:nvPicPr>
        <p:blipFill>
          <a:blip r:embed="rId4" cstate="print"/>
          <a:srcRect/>
          <a:stretch>
            <a:fillRect/>
          </a:stretch>
        </p:blipFill>
        <p:spPr bwMode="auto">
          <a:xfrm>
            <a:off x="0" y="1330642"/>
            <a:ext cx="1885950" cy="28603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cworter\Pictures\Toolbox\2011-10-08\Scan10023.JPG"/>
          <p:cNvPicPr>
            <a:picLocks noChangeAspect="1" noChangeArrowheads="1"/>
          </p:cNvPicPr>
          <p:nvPr/>
        </p:nvPicPr>
        <p:blipFill>
          <a:blip r:embed="rId2" cstate="print"/>
          <a:srcRect/>
          <a:stretch>
            <a:fillRect/>
          </a:stretch>
        </p:blipFill>
        <p:spPr bwMode="auto">
          <a:xfrm>
            <a:off x="3861730" y="2044565"/>
            <a:ext cx="1530649" cy="2390275"/>
          </a:xfrm>
          <a:prstGeom prst="rect">
            <a:avLst/>
          </a:prstGeom>
          <a:noFill/>
        </p:spPr>
      </p:pic>
      <p:pic>
        <p:nvPicPr>
          <p:cNvPr id="5123" name="Picture 3"/>
          <p:cNvPicPr>
            <a:picLocks noChangeAspect="1" noChangeArrowheads="1"/>
          </p:cNvPicPr>
          <p:nvPr/>
        </p:nvPicPr>
        <p:blipFill>
          <a:blip r:embed="rId3" cstate="print"/>
          <a:srcRect/>
          <a:stretch>
            <a:fillRect/>
          </a:stretch>
        </p:blipFill>
        <p:spPr bwMode="auto">
          <a:xfrm>
            <a:off x="258172" y="2033362"/>
            <a:ext cx="1648466" cy="253863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7364825" y="2038341"/>
            <a:ext cx="1626775" cy="2472699"/>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l="21822" r="23622"/>
          <a:stretch>
            <a:fillRect/>
          </a:stretch>
        </p:blipFill>
        <p:spPr bwMode="auto">
          <a:xfrm>
            <a:off x="2091652" y="2038341"/>
            <a:ext cx="1585064" cy="2472699"/>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5577393" y="2044565"/>
            <a:ext cx="1602419" cy="2390275"/>
          </a:xfrm>
          <a:prstGeom prst="rect">
            <a:avLst/>
          </a:prstGeom>
          <a:noFill/>
          <a:ln w="9525">
            <a:noFill/>
            <a:miter lim="800000"/>
            <a:headEnd/>
            <a:tailEnd/>
          </a:ln>
        </p:spPr>
      </p:pic>
      <p:sp>
        <p:nvSpPr>
          <p:cNvPr id="7" name="TextBox 6"/>
          <p:cNvSpPr txBox="1"/>
          <p:nvPr/>
        </p:nvSpPr>
        <p:spPr>
          <a:xfrm>
            <a:off x="1" y="228600"/>
            <a:ext cx="9144000" cy="1754326"/>
          </a:xfrm>
          <a:prstGeom prst="rect">
            <a:avLst/>
          </a:prstGeom>
          <a:noFill/>
        </p:spPr>
        <p:txBody>
          <a:bodyPr wrap="square" rtlCol="0">
            <a:spAutoFit/>
          </a:bodyPr>
          <a:lstStyle/>
          <a:p>
            <a:r>
              <a:rPr lang="en-US" sz="3600" b="1" dirty="0" smtClean="0"/>
              <a:t>Progressive mainstream historians influenced </a:t>
            </a:r>
          </a:p>
          <a:p>
            <a:r>
              <a:rPr lang="en-US" sz="3600" b="1" dirty="0" smtClean="0"/>
              <a:t>by the 1960s began mapping the historical </a:t>
            </a:r>
          </a:p>
          <a:p>
            <a:r>
              <a:rPr lang="en-US" sz="3600" b="1" dirty="0" err="1" smtClean="0"/>
              <a:t>periodization</a:t>
            </a:r>
            <a:r>
              <a:rPr lang="en-US" sz="3600" b="1" dirty="0" smtClean="0"/>
              <a:t> of the Black experience</a:t>
            </a:r>
            <a:endParaRPr lang="en-US" sz="3600" b="1" dirty="0"/>
          </a:p>
        </p:txBody>
      </p:sp>
      <p:pic>
        <p:nvPicPr>
          <p:cNvPr id="5127" name="Picture 7"/>
          <p:cNvPicPr>
            <a:picLocks noChangeAspect="1" noChangeArrowheads="1"/>
          </p:cNvPicPr>
          <p:nvPr/>
        </p:nvPicPr>
        <p:blipFill>
          <a:blip r:embed="rId7" cstate="print"/>
          <a:srcRect/>
          <a:stretch>
            <a:fillRect/>
          </a:stretch>
        </p:blipFill>
        <p:spPr bwMode="auto">
          <a:xfrm>
            <a:off x="762000" y="4800600"/>
            <a:ext cx="2390775" cy="1914525"/>
          </a:xfrm>
          <a:prstGeom prst="rect">
            <a:avLst/>
          </a:prstGeom>
          <a:noFill/>
          <a:ln w="9525">
            <a:noFill/>
            <a:miter lim="800000"/>
            <a:headEnd/>
            <a:tailEnd/>
          </a:ln>
        </p:spPr>
      </p:pic>
      <p:sp>
        <p:nvSpPr>
          <p:cNvPr id="9" name="TextBox 8"/>
          <p:cNvSpPr txBox="1"/>
          <p:nvPr/>
        </p:nvSpPr>
        <p:spPr>
          <a:xfrm>
            <a:off x="3124200" y="6159639"/>
            <a:ext cx="5609228" cy="707886"/>
          </a:xfrm>
          <a:prstGeom prst="rect">
            <a:avLst/>
          </a:prstGeom>
          <a:noFill/>
        </p:spPr>
        <p:txBody>
          <a:bodyPr wrap="none" rtlCol="0">
            <a:spAutoFit/>
          </a:bodyPr>
          <a:lstStyle/>
          <a:p>
            <a:r>
              <a:rPr lang="en-US" sz="4000" b="1" dirty="0" smtClean="0"/>
              <a:t>This was a new beginning</a:t>
            </a:r>
            <a:endParaRPr lang="en-US" sz="40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5883021" cy="1938992"/>
          </a:xfrm>
          <a:prstGeom prst="rect">
            <a:avLst/>
          </a:prstGeom>
          <a:noFill/>
        </p:spPr>
        <p:txBody>
          <a:bodyPr wrap="none" rtlCol="0">
            <a:spAutoFit/>
          </a:bodyPr>
          <a:lstStyle/>
          <a:p>
            <a:r>
              <a:rPr lang="en-US" sz="4000" b="1" dirty="0" smtClean="0"/>
              <a:t>Earl Thorpe (1924 – 1990): </a:t>
            </a:r>
          </a:p>
          <a:p>
            <a:r>
              <a:rPr lang="en-US" sz="4000" b="1" dirty="0" smtClean="0"/>
              <a:t>Why do we have a Negro </a:t>
            </a:r>
          </a:p>
          <a:p>
            <a:r>
              <a:rPr lang="en-US" sz="4000" b="1" dirty="0" smtClean="0"/>
              <a:t>History Movement?</a:t>
            </a:r>
            <a:endParaRPr lang="en-US" sz="4000" b="1" dirty="0"/>
          </a:p>
        </p:txBody>
      </p:sp>
      <p:sp>
        <p:nvSpPr>
          <p:cNvPr id="4" name="TextBox 3"/>
          <p:cNvSpPr txBox="1"/>
          <p:nvPr/>
        </p:nvSpPr>
        <p:spPr>
          <a:xfrm>
            <a:off x="163883" y="2209800"/>
            <a:ext cx="6088718" cy="4524315"/>
          </a:xfrm>
          <a:prstGeom prst="rect">
            <a:avLst/>
          </a:prstGeom>
          <a:noFill/>
        </p:spPr>
        <p:txBody>
          <a:bodyPr wrap="none" rtlCol="0">
            <a:spAutoFit/>
          </a:bodyPr>
          <a:lstStyle/>
          <a:p>
            <a:r>
              <a:rPr lang="en-US" sz="3200" dirty="0" smtClean="0"/>
              <a:t>“historical writing has been slow </a:t>
            </a:r>
          </a:p>
          <a:p>
            <a:r>
              <a:rPr lang="en-US" sz="3200" dirty="0" smtClean="0"/>
              <a:t>to shed its aristocratic tradition </a:t>
            </a:r>
          </a:p>
          <a:p>
            <a:r>
              <a:rPr lang="en-US" sz="3200" dirty="0" smtClean="0"/>
              <a:t>and bias”</a:t>
            </a:r>
          </a:p>
          <a:p>
            <a:endParaRPr lang="en-US" sz="3200" dirty="0"/>
          </a:p>
          <a:p>
            <a:r>
              <a:rPr lang="en-US" sz="3200" dirty="0" smtClean="0"/>
              <a:t>“to combat the prominence of</a:t>
            </a:r>
            <a:br>
              <a:rPr lang="en-US" sz="3200" dirty="0" smtClean="0"/>
            </a:br>
            <a:r>
              <a:rPr lang="en-US" sz="3200" dirty="0" smtClean="0"/>
              <a:t>racial prejudice and stereotypes”</a:t>
            </a:r>
          </a:p>
          <a:p>
            <a:endParaRPr lang="en-US" sz="3200" dirty="0"/>
          </a:p>
          <a:p>
            <a:r>
              <a:rPr lang="en-US" sz="3200" dirty="0" smtClean="0"/>
              <a:t>“to inspire Blacks to high </a:t>
            </a:r>
          </a:p>
          <a:p>
            <a:r>
              <a:rPr lang="en-US" sz="3200" dirty="0" smtClean="0"/>
              <a:t>achievement.”                          </a:t>
            </a:r>
            <a:r>
              <a:rPr lang="en-US" sz="3200" b="1" dirty="0" smtClean="0"/>
              <a:t>(1958)</a:t>
            </a:r>
            <a:endParaRPr lang="en-US" sz="3200" b="1" dirty="0"/>
          </a:p>
        </p:txBody>
      </p:sp>
      <p:pic>
        <p:nvPicPr>
          <p:cNvPr id="1026" name="Picture 2"/>
          <p:cNvPicPr>
            <a:picLocks noChangeAspect="1" noChangeArrowheads="1"/>
          </p:cNvPicPr>
          <p:nvPr/>
        </p:nvPicPr>
        <p:blipFill>
          <a:blip r:embed="rId2" cstate="print"/>
          <a:srcRect/>
          <a:stretch>
            <a:fillRect/>
          </a:stretch>
        </p:blipFill>
        <p:spPr bwMode="auto">
          <a:xfrm>
            <a:off x="6227620" y="-138546"/>
            <a:ext cx="2819400" cy="3132667"/>
          </a:xfrm>
          <a:prstGeom prst="rect">
            <a:avLst/>
          </a:prstGeom>
          <a:noFill/>
          <a:ln w="9525">
            <a:noFill/>
            <a:miter lim="800000"/>
            <a:headEnd/>
            <a:tailEnd/>
          </a:ln>
        </p:spPr>
      </p:pic>
      <p:pic>
        <p:nvPicPr>
          <p:cNvPr id="6" name="Picture 5" descr="Scan10001.JPG"/>
          <p:cNvPicPr>
            <a:picLocks noChangeAspect="1"/>
          </p:cNvPicPr>
          <p:nvPr/>
        </p:nvPicPr>
        <p:blipFill>
          <a:blip r:embed="rId3" cstate="print"/>
          <a:srcRect t="1965" r="2844" b="9626"/>
          <a:stretch>
            <a:fillRect/>
          </a:stretch>
        </p:blipFill>
        <p:spPr>
          <a:xfrm>
            <a:off x="6220695" y="3068159"/>
            <a:ext cx="2819400" cy="371364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97890" y="228600"/>
            <a:ext cx="3276600" cy="5454216"/>
          </a:xfrm>
          <a:prstGeom prst="rect">
            <a:avLst/>
          </a:prstGeom>
          <a:noFill/>
          <a:ln w="9525">
            <a:noFill/>
            <a:miter lim="800000"/>
            <a:headEnd/>
            <a:tailEnd/>
          </a:ln>
        </p:spPr>
      </p:pic>
      <p:sp>
        <p:nvSpPr>
          <p:cNvPr id="3" name="TextBox 2"/>
          <p:cNvSpPr txBox="1"/>
          <p:nvPr/>
        </p:nvSpPr>
        <p:spPr>
          <a:xfrm>
            <a:off x="97890" y="5628382"/>
            <a:ext cx="3310330" cy="1077218"/>
          </a:xfrm>
          <a:prstGeom prst="rect">
            <a:avLst/>
          </a:prstGeom>
          <a:noFill/>
        </p:spPr>
        <p:txBody>
          <a:bodyPr wrap="none" rtlCol="0">
            <a:spAutoFit/>
          </a:bodyPr>
          <a:lstStyle/>
          <a:p>
            <a:pPr algn="ctr"/>
            <a:r>
              <a:rPr lang="en-US" sz="3200" b="1" dirty="0" smtClean="0"/>
              <a:t>Carter G Woodson</a:t>
            </a:r>
          </a:p>
          <a:p>
            <a:pPr algn="ctr"/>
            <a:r>
              <a:rPr lang="en-US" sz="3200" b="1" dirty="0" smtClean="0"/>
              <a:t>1875 - 1950</a:t>
            </a:r>
            <a:endParaRPr lang="en-US" sz="3200" b="1" dirty="0"/>
          </a:p>
        </p:txBody>
      </p:sp>
      <p:sp>
        <p:nvSpPr>
          <p:cNvPr id="4" name="TextBox 3"/>
          <p:cNvSpPr txBox="1"/>
          <p:nvPr/>
        </p:nvSpPr>
        <p:spPr>
          <a:xfrm>
            <a:off x="3429000" y="228600"/>
            <a:ext cx="5691430" cy="6247864"/>
          </a:xfrm>
          <a:prstGeom prst="rect">
            <a:avLst/>
          </a:prstGeom>
          <a:noFill/>
        </p:spPr>
        <p:txBody>
          <a:bodyPr wrap="none" rtlCol="0">
            <a:spAutoFit/>
          </a:bodyPr>
          <a:lstStyle/>
          <a:p>
            <a:r>
              <a:rPr lang="en-US" sz="4000" b="1" dirty="0" smtClean="0"/>
              <a:t>Father of Black History</a:t>
            </a:r>
          </a:p>
          <a:p>
            <a:endParaRPr lang="en-US" sz="2400" b="1" dirty="0" smtClean="0"/>
          </a:p>
          <a:p>
            <a:r>
              <a:rPr lang="en-US" sz="2800" b="1" dirty="0" smtClean="0"/>
              <a:t>Black History Month</a:t>
            </a:r>
          </a:p>
          <a:p>
            <a:endParaRPr lang="en-US" sz="2800" b="1" dirty="0" smtClean="0"/>
          </a:p>
          <a:p>
            <a:r>
              <a:rPr lang="en-US" sz="2800" b="1" dirty="0" smtClean="0"/>
              <a:t>Association for the Study of </a:t>
            </a:r>
          </a:p>
          <a:p>
            <a:r>
              <a:rPr lang="en-US" sz="2800" b="1" dirty="0" smtClean="0"/>
              <a:t>Afro American Life and History</a:t>
            </a:r>
          </a:p>
          <a:p>
            <a:endParaRPr lang="en-US" sz="2800" b="1" dirty="0" smtClean="0"/>
          </a:p>
          <a:p>
            <a:r>
              <a:rPr lang="en-US" sz="2800" b="1" dirty="0" smtClean="0"/>
              <a:t>Journal of African American History</a:t>
            </a:r>
          </a:p>
          <a:p>
            <a:endParaRPr lang="en-US" sz="2800" b="1" dirty="0" smtClean="0"/>
          </a:p>
          <a:p>
            <a:r>
              <a:rPr lang="en-US" sz="2800" b="1" dirty="0" smtClean="0"/>
              <a:t>Associated Publishers</a:t>
            </a:r>
          </a:p>
          <a:p>
            <a:endParaRPr lang="en-US" sz="2800" b="1" dirty="0" smtClean="0"/>
          </a:p>
          <a:p>
            <a:r>
              <a:rPr lang="en-US" sz="2800" b="1" dirty="0" smtClean="0"/>
              <a:t>Leader of a school of Black historians</a:t>
            </a:r>
          </a:p>
          <a:p>
            <a:endParaRPr lang="en-US" sz="2800" b="1" dirty="0" smtClean="0"/>
          </a:p>
          <a:p>
            <a:r>
              <a:rPr lang="en-US" sz="2800" b="1" dirty="0" smtClean="0"/>
              <a:t>Published many books and articles</a:t>
            </a:r>
            <a:endParaRPr lang="en-US" sz="28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381000"/>
            <a:ext cx="5844677" cy="5632311"/>
          </a:xfrm>
          <a:prstGeom prst="rect">
            <a:avLst/>
          </a:prstGeom>
          <a:noFill/>
        </p:spPr>
        <p:txBody>
          <a:bodyPr wrap="none" rtlCol="0">
            <a:spAutoFit/>
          </a:bodyPr>
          <a:lstStyle/>
          <a:p>
            <a:pPr algn="ctr"/>
            <a:r>
              <a:rPr lang="en-US" sz="4000" b="1" dirty="0" smtClean="0"/>
              <a:t>Lecture 1:  IDEOLOGY</a:t>
            </a:r>
          </a:p>
          <a:p>
            <a:pPr algn="ctr"/>
            <a:endParaRPr lang="en-US" sz="4000" b="1" dirty="0" smtClean="0"/>
          </a:p>
          <a:p>
            <a:pPr algn="ctr"/>
            <a:r>
              <a:rPr lang="en-US" sz="4000" b="1" i="1" dirty="0" smtClean="0"/>
              <a:t>The ideological framework</a:t>
            </a:r>
          </a:p>
          <a:p>
            <a:pPr algn="ctr"/>
            <a:r>
              <a:rPr lang="en-US" sz="4000" b="1" dirty="0" smtClean="0"/>
              <a:t>Identity</a:t>
            </a:r>
          </a:p>
          <a:p>
            <a:pPr algn="ctr"/>
            <a:r>
              <a:rPr lang="en-US" sz="4000" b="1" dirty="0" smtClean="0"/>
              <a:t>Analysis</a:t>
            </a:r>
          </a:p>
          <a:p>
            <a:pPr algn="ctr"/>
            <a:r>
              <a:rPr lang="en-US" sz="4000" b="1" dirty="0" smtClean="0"/>
              <a:t>Commitment</a:t>
            </a:r>
          </a:p>
          <a:p>
            <a:pPr algn="ctr"/>
            <a:r>
              <a:rPr lang="en-US" sz="4000" b="1" dirty="0" smtClean="0"/>
              <a:t>Program</a:t>
            </a:r>
          </a:p>
          <a:p>
            <a:pPr algn="ctr"/>
            <a:r>
              <a:rPr lang="en-US" sz="4000" b="1" dirty="0" smtClean="0"/>
              <a:t>Action</a:t>
            </a:r>
          </a:p>
          <a:p>
            <a:pPr algn="ctr"/>
            <a:endParaRPr lang="en-US" sz="4000" b="1" dirty="0"/>
          </a:p>
        </p:txBody>
      </p:sp>
      <p:pic>
        <p:nvPicPr>
          <p:cNvPr id="12290" name="Picture 2"/>
          <p:cNvPicPr>
            <a:picLocks noChangeAspect="1" noChangeArrowheads="1"/>
          </p:cNvPicPr>
          <p:nvPr/>
        </p:nvPicPr>
        <p:blipFill>
          <a:blip r:embed="rId2" cstate="print"/>
          <a:srcRect t="20842" b="56202"/>
          <a:stretch>
            <a:fillRect/>
          </a:stretch>
        </p:blipFill>
        <p:spPr bwMode="auto">
          <a:xfrm>
            <a:off x="-76200" y="5486400"/>
            <a:ext cx="95250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10002.JPG"/>
          <p:cNvPicPr>
            <a:picLocks noChangeAspect="1"/>
          </p:cNvPicPr>
          <p:nvPr/>
        </p:nvPicPr>
        <p:blipFill rotWithShape="1">
          <a:blip r:embed="rId2" cstate="print"/>
          <a:srcRect l="2851" r="4100" b="1394"/>
          <a:stretch/>
        </p:blipFill>
        <p:spPr>
          <a:xfrm>
            <a:off x="145472" y="814260"/>
            <a:ext cx="3879273" cy="5967540"/>
          </a:xfrm>
          <a:prstGeom prst="rect">
            <a:avLst/>
          </a:prstGeom>
        </p:spPr>
      </p:pic>
      <p:sp>
        <p:nvSpPr>
          <p:cNvPr id="3" name="TextBox 2"/>
          <p:cNvSpPr txBox="1"/>
          <p:nvPr/>
        </p:nvSpPr>
        <p:spPr>
          <a:xfrm>
            <a:off x="-51493" y="76200"/>
            <a:ext cx="9323386" cy="830997"/>
          </a:xfrm>
          <a:prstGeom prst="rect">
            <a:avLst/>
          </a:prstGeom>
          <a:noFill/>
        </p:spPr>
        <p:txBody>
          <a:bodyPr wrap="none" rtlCol="0">
            <a:spAutoFit/>
          </a:bodyPr>
          <a:lstStyle/>
          <a:p>
            <a:r>
              <a:rPr lang="en-US" sz="4800" b="1" dirty="0" smtClean="0"/>
              <a:t>Five periods of Black Historiography</a:t>
            </a:r>
            <a:endParaRPr lang="en-US" sz="4800" b="1" dirty="0"/>
          </a:p>
        </p:txBody>
      </p:sp>
      <p:sp>
        <p:nvSpPr>
          <p:cNvPr id="4" name="TextBox 3"/>
          <p:cNvSpPr txBox="1"/>
          <p:nvPr/>
        </p:nvSpPr>
        <p:spPr>
          <a:xfrm>
            <a:off x="4114800" y="1066800"/>
            <a:ext cx="4531882" cy="2400657"/>
          </a:xfrm>
          <a:prstGeom prst="rect">
            <a:avLst/>
          </a:prstGeom>
          <a:noFill/>
        </p:spPr>
        <p:txBody>
          <a:bodyPr wrap="none" rtlCol="0">
            <a:spAutoFit/>
          </a:bodyPr>
          <a:lstStyle/>
          <a:p>
            <a:pPr marL="342900" indent="-342900">
              <a:buAutoNum type="arabicPeriod"/>
            </a:pPr>
            <a:r>
              <a:rPr lang="en-US" sz="3000" b="1" dirty="0" smtClean="0"/>
              <a:t>From ASALH to 1930s</a:t>
            </a:r>
          </a:p>
          <a:p>
            <a:pPr marL="342900" indent="-342900">
              <a:buAutoNum type="arabicPeriod"/>
            </a:pPr>
            <a:r>
              <a:rPr lang="en-US" sz="3000" b="1" dirty="0" smtClean="0"/>
              <a:t>New Deal and WW II</a:t>
            </a:r>
          </a:p>
          <a:p>
            <a:pPr marL="342900" indent="-342900">
              <a:buAutoNum type="arabicPeriod"/>
            </a:pPr>
            <a:r>
              <a:rPr lang="en-US" sz="3000" b="1" dirty="0" smtClean="0"/>
              <a:t>War’s end to late 1950s</a:t>
            </a:r>
          </a:p>
          <a:p>
            <a:pPr marL="342900" indent="-342900">
              <a:buAutoNum type="arabicPeriod"/>
            </a:pPr>
            <a:r>
              <a:rPr lang="en-US" sz="3000" b="1" dirty="0" smtClean="0"/>
              <a:t>1960s</a:t>
            </a:r>
          </a:p>
          <a:p>
            <a:pPr marL="342900" indent="-342900">
              <a:buAutoNum type="arabicPeriod"/>
            </a:pPr>
            <a:r>
              <a:rPr lang="en-US" sz="3000" b="1" dirty="0" smtClean="0"/>
              <a:t>New scholarship 1967-80</a:t>
            </a:r>
            <a:endParaRPr lang="en-US" sz="3000" b="1" dirty="0"/>
          </a:p>
        </p:txBody>
      </p:sp>
      <p:pic>
        <p:nvPicPr>
          <p:cNvPr id="3074" name="Picture 2"/>
          <p:cNvPicPr>
            <a:picLocks noChangeAspect="1" noChangeArrowheads="1"/>
          </p:cNvPicPr>
          <p:nvPr/>
        </p:nvPicPr>
        <p:blipFill>
          <a:blip r:embed="rId3" cstate="print"/>
          <a:srcRect/>
          <a:stretch>
            <a:fillRect/>
          </a:stretch>
        </p:blipFill>
        <p:spPr bwMode="auto">
          <a:xfrm>
            <a:off x="4419600" y="3587461"/>
            <a:ext cx="1981200" cy="3118139"/>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6781801" y="3595449"/>
            <a:ext cx="1981200" cy="3110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2" y="2133600"/>
            <a:ext cx="3777690" cy="4675358"/>
          </a:xfrm>
          <a:prstGeom prst="rect">
            <a:avLst/>
          </a:prstGeom>
          <a:noFill/>
          <a:ln w="9525">
            <a:noFill/>
            <a:miter lim="800000"/>
            <a:headEnd/>
            <a:tailEnd/>
          </a:ln>
        </p:spPr>
      </p:pic>
      <p:sp>
        <p:nvSpPr>
          <p:cNvPr id="4" name="TextBox 3"/>
          <p:cNvSpPr txBox="1"/>
          <p:nvPr/>
        </p:nvSpPr>
        <p:spPr>
          <a:xfrm>
            <a:off x="3962649" y="3484035"/>
            <a:ext cx="4419351" cy="3477875"/>
          </a:xfrm>
          <a:prstGeom prst="rect">
            <a:avLst/>
          </a:prstGeom>
          <a:noFill/>
        </p:spPr>
        <p:txBody>
          <a:bodyPr wrap="none" rtlCol="0">
            <a:spAutoFit/>
          </a:bodyPr>
          <a:lstStyle/>
          <a:p>
            <a:pPr marL="342900" indent="-342900">
              <a:buAutoNum type="arabicPeriod"/>
            </a:pPr>
            <a:r>
              <a:rPr lang="en-US" sz="4400" b="1" dirty="0" smtClean="0"/>
              <a:t>Revisionism</a:t>
            </a:r>
          </a:p>
          <a:p>
            <a:pPr marL="342900" indent="-342900">
              <a:buAutoNum type="arabicPeriod"/>
            </a:pPr>
            <a:r>
              <a:rPr lang="en-US" sz="4400" b="1" dirty="0" smtClean="0"/>
              <a:t>Hidden hand</a:t>
            </a:r>
          </a:p>
          <a:p>
            <a:pPr marL="342900" indent="-342900">
              <a:buAutoNum type="arabicPeriod"/>
            </a:pPr>
            <a:r>
              <a:rPr lang="en-US" sz="4400" b="1" dirty="0" err="1" smtClean="0"/>
              <a:t>Contributionism</a:t>
            </a:r>
            <a:endParaRPr lang="en-US" sz="4400" b="1" dirty="0" smtClean="0"/>
          </a:p>
          <a:p>
            <a:pPr marL="342900" indent="-342900">
              <a:buAutoNum type="arabicPeriod"/>
            </a:pPr>
            <a:r>
              <a:rPr lang="en-US" sz="4400" b="1" dirty="0" smtClean="0"/>
              <a:t>Cyclical</a:t>
            </a:r>
          </a:p>
          <a:p>
            <a:pPr marL="342900" indent="-342900">
              <a:buAutoNum type="arabicPeriod"/>
            </a:pPr>
            <a:r>
              <a:rPr lang="en-US" sz="4400" b="1" dirty="0" smtClean="0"/>
              <a:t>Liberalism</a:t>
            </a:r>
            <a:endParaRPr lang="en-US" sz="4400" b="1" dirty="0"/>
          </a:p>
        </p:txBody>
      </p:sp>
      <p:pic>
        <p:nvPicPr>
          <p:cNvPr id="4099" name="Picture 3"/>
          <p:cNvPicPr>
            <a:picLocks noChangeAspect="1" noChangeArrowheads="1"/>
          </p:cNvPicPr>
          <p:nvPr/>
        </p:nvPicPr>
        <p:blipFill>
          <a:blip r:embed="rId3" cstate="print"/>
          <a:srcRect/>
          <a:stretch>
            <a:fillRect/>
          </a:stretch>
        </p:blipFill>
        <p:spPr bwMode="auto">
          <a:xfrm>
            <a:off x="6019800" y="76200"/>
            <a:ext cx="2971800" cy="2971800"/>
          </a:xfrm>
          <a:prstGeom prst="rect">
            <a:avLst/>
          </a:prstGeom>
          <a:noFill/>
          <a:ln w="9525">
            <a:noFill/>
            <a:miter lim="800000"/>
            <a:headEnd/>
            <a:tailEnd/>
          </a:ln>
        </p:spPr>
      </p:pic>
      <p:sp>
        <p:nvSpPr>
          <p:cNvPr id="3" name="TextBox 2"/>
          <p:cNvSpPr txBox="1"/>
          <p:nvPr/>
        </p:nvSpPr>
        <p:spPr>
          <a:xfrm>
            <a:off x="0" y="-76200"/>
            <a:ext cx="6477000" cy="2308324"/>
          </a:xfrm>
          <a:prstGeom prst="rect">
            <a:avLst/>
          </a:prstGeom>
          <a:noFill/>
        </p:spPr>
        <p:txBody>
          <a:bodyPr wrap="square" rtlCol="0">
            <a:spAutoFit/>
          </a:bodyPr>
          <a:lstStyle/>
          <a:p>
            <a:pPr algn="r"/>
            <a:r>
              <a:rPr lang="en-US" sz="4800" b="1" dirty="0" smtClean="0"/>
              <a:t>Robert Harris: </a:t>
            </a:r>
            <a:br>
              <a:rPr lang="en-US" sz="4800" b="1" dirty="0" smtClean="0"/>
            </a:br>
            <a:r>
              <a:rPr lang="en-US" sz="4800" b="1" dirty="0" smtClean="0"/>
              <a:t>Five schools of Black </a:t>
            </a:r>
          </a:p>
          <a:p>
            <a:pPr algn="r"/>
            <a:r>
              <a:rPr lang="en-US" sz="4800" b="1" dirty="0" smtClean="0"/>
              <a:t>historiography</a:t>
            </a:r>
            <a:endParaRPr lang="en-US" sz="48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9870" y="533400"/>
            <a:ext cx="5317930" cy="6001643"/>
          </a:xfrm>
          <a:prstGeom prst="rect">
            <a:avLst/>
          </a:prstGeom>
          <a:noFill/>
        </p:spPr>
        <p:txBody>
          <a:bodyPr wrap="none" rtlCol="0">
            <a:spAutoFit/>
          </a:bodyPr>
          <a:lstStyle/>
          <a:p>
            <a:pPr algn="r"/>
            <a:r>
              <a:rPr lang="en-US" sz="3200" b="1" dirty="0" smtClean="0"/>
              <a:t>Of all our studies, history is</a:t>
            </a:r>
          </a:p>
          <a:p>
            <a:pPr algn="r"/>
            <a:r>
              <a:rPr lang="en-US" sz="3200" b="1" dirty="0" smtClean="0"/>
              <a:t>best qualified to reward our</a:t>
            </a:r>
          </a:p>
          <a:p>
            <a:pPr algn="r"/>
            <a:r>
              <a:rPr lang="en-US" sz="3200" b="1" dirty="0" smtClean="0"/>
              <a:t>research.  And when you see</a:t>
            </a:r>
          </a:p>
          <a:p>
            <a:pPr algn="r"/>
            <a:r>
              <a:rPr lang="en-US" sz="3200" b="1" dirty="0" smtClean="0"/>
              <a:t>that you’ve got problems,</a:t>
            </a:r>
          </a:p>
          <a:p>
            <a:pPr algn="r"/>
            <a:r>
              <a:rPr lang="en-US" sz="3200" b="1" dirty="0" smtClean="0"/>
              <a:t>all you have to do is examine</a:t>
            </a:r>
          </a:p>
          <a:p>
            <a:pPr algn="r"/>
            <a:r>
              <a:rPr lang="en-US" sz="3200" b="1" dirty="0" smtClean="0"/>
              <a:t>the historic method used all</a:t>
            </a:r>
          </a:p>
          <a:p>
            <a:pPr algn="r"/>
            <a:r>
              <a:rPr lang="en-US" sz="3200" b="1" dirty="0" smtClean="0"/>
              <a:t>over the world by others who</a:t>
            </a:r>
          </a:p>
          <a:p>
            <a:pPr algn="r"/>
            <a:r>
              <a:rPr lang="en-US" sz="3200" b="1" dirty="0" smtClean="0"/>
              <a:t>have problems similar to</a:t>
            </a:r>
          </a:p>
          <a:p>
            <a:pPr algn="r"/>
            <a:r>
              <a:rPr lang="en-US" sz="3200" b="1" dirty="0" smtClean="0"/>
              <a:t> yours.  Once you see how</a:t>
            </a:r>
          </a:p>
          <a:p>
            <a:pPr algn="r"/>
            <a:r>
              <a:rPr lang="en-US" sz="3200" b="1" dirty="0" smtClean="0"/>
              <a:t>their got theirs straight, then</a:t>
            </a:r>
          </a:p>
          <a:p>
            <a:pPr algn="r"/>
            <a:r>
              <a:rPr lang="en-US" sz="3200" b="1" dirty="0" smtClean="0"/>
              <a:t>you know how you can get</a:t>
            </a:r>
          </a:p>
          <a:p>
            <a:pPr algn="r"/>
            <a:r>
              <a:rPr lang="en-US" sz="3200" b="1" dirty="0" smtClean="0"/>
              <a:t>yours straight.</a:t>
            </a:r>
            <a:endParaRPr lang="en-US" sz="3200" b="1" dirty="0"/>
          </a:p>
        </p:txBody>
      </p:sp>
      <p:pic>
        <p:nvPicPr>
          <p:cNvPr id="8194" name="Picture 2"/>
          <p:cNvPicPr>
            <a:picLocks noChangeAspect="1" noChangeArrowheads="1"/>
          </p:cNvPicPr>
          <p:nvPr/>
        </p:nvPicPr>
        <p:blipFill>
          <a:blip r:embed="rId2" cstate="print"/>
          <a:srcRect/>
          <a:stretch>
            <a:fillRect/>
          </a:stretch>
        </p:blipFill>
        <p:spPr bwMode="auto">
          <a:xfrm>
            <a:off x="30092" y="609600"/>
            <a:ext cx="3779908" cy="58756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5553001" y="4038601"/>
            <a:ext cx="3579093" cy="2770910"/>
          </a:xfrm>
          <a:prstGeom prst="rect">
            <a:avLst/>
          </a:prstGeom>
          <a:noFill/>
          <a:ln w="9525">
            <a:noFill/>
            <a:miter lim="800000"/>
            <a:headEnd/>
            <a:tailEnd/>
          </a:ln>
        </p:spPr>
      </p:pic>
      <p:sp>
        <p:nvSpPr>
          <p:cNvPr id="3" name="TextBox 2"/>
          <p:cNvSpPr txBox="1"/>
          <p:nvPr/>
        </p:nvSpPr>
        <p:spPr>
          <a:xfrm>
            <a:off x="2341420" y="6253234"/>
            <a:ext cx="3262111" cy="646331"/>
          </a:xfrm>
          <a:prstGeom prst="rect">
            <a:avLst/>
          </a:prstGeom>
          <a:noFill/>
        </p:spPr>
        <p:txBody>
          <a:bodyPr wrap="none" rtlCol="0">
            <a:spAutoFit/>
          </a:bodyPr>
          <a:lstStyle/>
          <a:p>
            <a:r>
              <a:rPr lang="en-US" sz="3600" b="1" dirty="0" smtClean="0"/>
              <a:t>Vincent Harding</a:t>
            </a:r>
            <a:endParaRPr lang="en-US" sz="3600" b="1" dirty="0"/>
          </a:p>
        </p:txBody>
      </p:sp>
      <p:sp>
        <p:nvSpPr>
          <p:cNvPr id="4" name="TextBox 3"/>
          <p:cNvSpPr txBox="1"/>
          <p:nvPr/>
        </p:nvSpPr>
        <p:spPr>
          <a:xfrm>
            <a:off x="29657" y="27710"/>
            <a:ext cx="9067800" cy="6001643"/>
          </a:xfrm>
          <a:prstGeom prst="rect">
            <a:avLst/>
          </a:prstGeom>
          <a:noFill/>
        </p:spPr>
        <p:txBody>
          <a:bodyPr wrap="square" rtlCol="0">
            <a:spAutoFit/>
          </a:bodyPr>
          <a:lstStyle/>
          <a:p>
            <a:r>
              <a:rPr lang="en-US" sz="3200" b="1" dirty="0" smtClean="0"/>
              <a:t>“…the main focus of Negro historiography presented only an indirect challenge to the essential </a:t>
            </a:r>
          </a:p>
          <a:p>
            <a:r>
              <a:rPr lang="en-US" sz="3200" b="1" dirty="0" smtClean="0"/>
              <a:t>concepts of mainstream American historiography.  It sought acceptance.  Whereas, it seemed to me, those of us who were trying to create what we consciously chose to call Black history came out of the Black conscious movement, out of the Black struggles of the fifties, sixties, and early seventies.  In our work, we were seeking…</a:t>
            </a:r>
          </a:p>
          <a:p>
            <a:r>
              <a:rPr lang="en-US" sz="3200" b="1" dirty="0" smtClean="0"/>
              <a:t>to present a fundamental </a:t>
            </a:r>
          </a:p>
          <a:p>
            <a:r>
              <a:rPr lang="en-US" sz="3200" b="1" dirty="0" smtClean="0"/>
              <a:t>challenge to the accepted truth </a:t>
            </a:r>
          </a:p>
          <a:p>
            <a:r>
              <a:rPr lang="en-US" sz="3200" b="1" dirty="0" smtClean="0"/>
              <a:t>of white American society.”</a:t>
            </a:r>
            <a:r>
              <a:rPr lang="en-US" dirty="0" smtClean="0"/>
              <a:t>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cworter\Pictures\Toolbox\2011-10-07\Scan10013.JPG"/>
          <p:cNvPicPr>
            <a:picLocks noChangeAspect="1" noChangeArrowheads="1"/>
          </p:cNvPicPr>
          <p:nvPr/>
        </p:nvPicPr>
        <p:blipFill>
          <a:blip r:embed="rId2" cstate="print"/>
          <a:srcRect/>
          <a:stretch>
            <a:fillRect/>
          </a:stretch>
        </p:blipFill>
        <p:spPr bwMode="auto">
          <a:xfrm>
            <a:off x="6629400" y="3282244"/>
            <a:ext cx="2514600" cy="3766080"/>
          </a:xfrm>
          <a:prstGeom prst="rect">
            <a:avLst/>
          </a:prstGeom>
          <a:noFill/>
        </p:spPr>
      </p:pic>
      <p:pic>
        <p:nvPicPr>
          <p:cNvPr id="6147" name="Picture 3" descr="C:\Users\mcworter\Pictures\Toolbox\2011-10-07\Scan10012.JPG"/>
          <p:cNvPicPr>
            <a:picLocks noChangeAspect="1" noChangeArrowheads="1"/>
          </p:cNvPicPr>
          <p:nvPr/>
        </p:nvPicPr>
        <p:blipFill>
          <a:blip r:embed="rId3" cstate="print"/>
          <a:srcRect/>
          <a:stretch>
            <a:fillRect/>
          </a:stretch>
        </p:blipFill>
        <p:spPr bwMode="auto">
          <a:xfrm>
            <a:off x="0" y="0"/>
            <a:ext cx="2246313" cy="3552460"/>
          </a:xfrm>
          <a:prstGeom prst="rect">
            <a:avLst/>
          </a:prstGeom>
          <a:noFill/>
        </p:spPr>
      </p:pic>
      <p:pic>
        <p:nvPicPr>
          <p:cNvPr id="6148" name="Picture 4" descr="C:\Users\mcworter\Pictures\Toolbox\2011-10-07\Scan10011.JPG"/>
          <p:cNvPicPr>
            <a:picLocks noChangeAspect="1" noChangeArrowheads="1"/>
          </p:cNvPicPr>
          <p:nvPr/>
        </p:nvPicPr>
        <p:blipFill>
          <a:blip r:embed="rId4" cstate="print"/>
          <a:srcRect/>
          <a:stretch>
            <a:fillRect/>
          </a:stretch>
        </p:blipFill>
        <p:spPr bwMode="auto">
          <a:xfrm>
            <a:off x="4335750" y="3429001"/>
            <a:ext cx="2293650" cy="3505199"/>
          </a:xfrm>
          <a:prstGeom prst="rect">
            <a:avLst/>
          </a:prstGeom>
          <a:noFill/>
        </p:spPr>
      </p:pic>
      <p:pic>
        <p:nvPicPr>
          <p:cNvPr id="6150" name="Picture 6" descr="C:\Users\mcworter\Pictures\Toolbox\2011-10-07\Scan10009.JPG"/>
          <p:cNvPicPr>
            <a:picLocks noChangeAspect="1" noChangeArrowheads="1"/>
          </p:cNvPicPr>
          <p:nvPr/>
        </p:nvPicPr>
        <p:blipFill>
          <a:blip r:embed="rId5" cstate="print"/>
          <a:srcRect/>
          <a:stretch>
            <a:fillRect/>
          </a:stretch>
        </p:blipFill>
        <p:spPr bwMode="auto">
          <a:xfrm>
            <a:off x="2133600" y="3454400"/>
            <a:ext cx="2225293" cy="3403600"/>
          </a:xfrm>
          <a:prstGeom prst="rect">
            <a:avLst/>
          </a:prstGeom>
          <a:noFill/>
        </p:spPr>
      </p:pic>
      <p:pic>
        <p:nvPicPr>
          <p:cNvPr id="6151" name="Picture 7" descr="C:\Users\mcworter\Pictures\Toolbox\2011-10-07\Scan10008.JPG"/>
          <p:cNvPicPr>
            <a:picLocks noChangeAspect="1" noChangeArrowheads="1"/>
          </p:cNvPicPr>
          <p:nvPr/>
        </p:nvPicPr>
        <p:blipFill>
          <a:blip r:embed="rId6" cstate="print"/>
          <a:srcRect/>
          <a:stretch>
            <a:fillRect/>
          </a:stretch>
        </p:blipFill>
        <p:spPr bwMode="auto">
          <a:xfrm>
            <a:off x="2209800" y="0"/>
            <a:ext cx="2288591" cy="3505200"/>
          </a:xfrm>
          <a:prstGeom prst="rect">
            <a:avLst/>
          </a:prstGeom>
          <a:noFill/>
        </p:spPr>
      </p:pic>
      <p:sp>
        <p:nvSpPr>
          <p:cNvPr id="8" name="TextBox 7"/>
          <p:cNvSpPr txBox="1"/>
          <p:nvPr/>
        </p:nvSpPr>
        <p:spPr>
          <a:xfrm>
            <a:off x="2971800" y="261878"/>
            <a:ext cx="6169189" cy="2862322"/>
          </a:xfrm>
          <a:prstGeom prst="rect">
            <a:avLst/>
          </a:prstGeom>
          <a:noFill/>
        </p:spPr>
        <p:txBody>
          <a:bodyPr wrap="none" rtlCol="0">
            <a:spAutoFit/>
          </a:bodyPr>
          <a:lstStyle/>
          <a:p>
            <a:pPr algn="r"/>
            <a:r>
              <a:rPr lang="en-US" sz="3600" b="1" dirty="0" smtClean="0"/>
              <a:t>The refutation of </a:t>
            </a:r>
          </a:p>
          <a:p>
            <a:pPr algn="r"/>
            <a:r>
              <a:rPr lang="en-US" sz="3600" b="1" dirty="0" err="1" smtClean="0"/>
              <a:t>Eurocentrism</a:t>
            </a:r>
            <a:r>
              <a:rPr lang="en-US" sz="3600" b="1" dirty="0" smtClean="0"/>
              <a:t> was </a:t>
            </a:r>
          </a:p>
          <a:p>
            <a:pPr algn="r"/>
            <a:r>
              <a:rPr lang="en-US" sz="3600" b="1" dirty="0" smtClean="0"/>
              <a:t>advanced as </a:t>
            </a:r>
            <a:r>
              <a:rPr lang="en-US" sz="3600" b="1" dirty="0" err="1" smtClean="0"/>
              <a:t>Afrocentrism</a:t>
            </a:r>
            <a:r>
              <a:rPr lang="en-US" sz="3600" b="1" dirty="0" smtClean="0"/>
              <a:t>, </a:t>
            </a:r>
          </a:p>
          <a:p>
            <a:pPr algn="r"/>
            <a:r>
              <a:rPr lang="en-US" sz="3600" b="1" dirty="0" smtClean="0"/>
              <a:t>placing ancient Africa </a:t>
            </a:r>
          </a:p>
          <a:p>
            <a:pPr algn="r"/>
            <a:r>
              <a:rPr lang="en-US" sz="3600" b="1" dirty="0" smtClean="0"/>
              <a:t>as our main point of beginning.</a:t>
            </a:r>
            <a:endParaRPr lang="en-US" sz="3600" b="1" dirty="0"/>
          </a:p>
        </p:txBody>
      </p:sp>
      <p:pic>
        <p:nvPicPr>
          <p:cNvPr id="6152" name="Picture 8"/>
          <p:cNvPicPr>
            <a:picLocks noChangeAspect="1" noChangeArrowheads="1"/>
          </p:cNvPicPr>
          <p:nvPr/>
        </p:nvPicPr>
        <p:blipFill>
          <a:blip r:embed="rId7" cstate="print"/>
          <a:srcRect/>
          <a:stretch>
            <a:fillRect/>
          </a:stretch>
        </p:blipFill>
        <p:spPr bwMode="auto">
          <a:xfrm>
            <a:off x="0" y="3492910"/>
            <a:ext cx="2133600" cy="34412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6" y="228600"/>
            <a:ext cx="9185565" cy="1200329"/>
          </a:xfrm>
          <a:prstGeom prst="rect">
            <a:avLst/>
          </a:prstGeom>
        </p:spPr>
        <p:txBody>
          <a:bodyPr wrap="square">
            <a:spAutoFit/>
          </a:bodyPr>
          <a:lstStyle/>
          <a:p>
            <a:pPr algn="ctr"/>
            <a:r>
              <a:rPr lang="en-US" sz="3600" b="1" dirty="0" smtClean="0"/>
              <a:t>Ideological mission of Black Studies:</a:t>
            </a:r>
          </a:p>
          <a:p>
            <a:pPr algn="ctr"/>
            <a:r>
              <a:rPr lang="en-US" sz="3600" b="1" dirty="0" smtClean="0"/>
              <a:t>Academic excellence and social responsibility</a:t>
            </a:r>
            <a:endParaRPr lang="en-US" sz="3600" b="1" dirty="0"/>
          </a:p>
        </p:txBody>
      </p:sp>
      <p:pic>
        <p:nvPicPr>
          <p:cNvPr id="1026" name="Picture 2"/>
          <p:cNvPicPr>
            <a:picLocks noChangeAspect="1" noChangeArrowheads="1"/>
          </p:cNvPicPr>
          <p:nvPr/>
        </p:nvPicPr>
        <p:blipFill>
          <a:blip r:embed="rId2" cstate="print"/>
          <a:srcRect/>
          <a:stretch>
            <a:fillRect/>
          </a:stretch>
        </p:blipFill>
        <p:spPr bwMode="auto">
          <a:xfrm>
            <a:off x="415640" y="1524000"/>
            <a:ext cx="2133600" cy="26479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870973" y="1524000"/>
            <a:ext cx="3793067" cy="26670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6944265" y="1518557"/>
            <a:ext cx="1777175" cy="2672443"/>
          </a:xfrm>
          <a:prstGeom prst="rect">
            <a:avLst/>
          </a:prstGeom>
          <a:noFill/>
          <a:ln w="9525">
            <a:noFill/>
            <a:miter lim="800000"/>
            <a:headEnd/>
            <a:tailEnd/>
          </a:ln>
        </p:spPr>
      </p:pic>
      <p:sp>
        <p:nvSpPr>
          <p:cNvPr id="6" name="TextBox 5"/>
          <p:cNvSpPr txBox="1"/>
          <p:nvPr/>
        </p:nvSpPr>
        <p:spPr>
          <a:xfrm>
            <a:off x="-41565" y="4274130"/>
            <a:ext cx="9308959" cy="2677656"/>
          </a:xfrm>
          <a:prstGeom prst="rect">
            <a:avLst/>
          </a:prstGeom>
          <a:noFill/>
        </p:spPr>
        <p:txBody>
          <a:bodyPr wrap="none" rtlCol="0">
            <a:spAutoFit/>
          </a:bodyPr>
          <a:lstStyle/>
          <a:p>
            <a:r>
              <a:rPr lang="en-US" sz="2800" b="1" dirty="0" smtClean="0"/>
              <a:t>UIUC Black historians are among the best representatives of </a:t>
            </a:r>
          </a:p>
          <a:p>
            <a:r>
              <a:rPr lang="en-US" sz="2800" b="1" dirty="0" smtClean="0"/>
              <a:t>the Black Studies tradition of criticizing mainstream views</a:t>
            </a:r>
          </a:p>
          <a:p>
            <a:r>
              <a:rPr lang="en-US" sz="2800" b="1" dirty="0" smtClean="0"/>
              <a:t>and finding a way to give priority to the Black voice.  Here </a:t>
            </a:r>
          </a:p>
          <a:p>
            <a:r>
              <a:rPr lang="en-US" sz="2800" b="1" dirty="0" smtClean="0"/>
              <a:t>James Anderson, </a:t>
            </a:r>
            <a:r>
              <a:rPr lang="en-US" sz="2800" b="1" dirty="0" err="1" smtClean="0"/>
              <a:t>Sundiata</a:t>
            </a:r>
            <a:r>
              <a:rPr lang="en-US" sz="2800" b="1" dirty="0" smtClean="0"/>
              <a:t> Cha </a:t>
            </a:r>
            <a:r>
              <a:rPr lang="en-US" sz="2800" b="1" dirty="0" err="1" smtClean="0"/>
              <a:t>Jua</a:t>
            </a:r>
            <a:r>
              <a:rPr lang="en-US" sz="2800" b="1" dirty="0" smtClean="0"/>
              <a:t> and Lou Turner are among</a:t>
            </a:r>
          </a:p>
          <a:p>
            <a:r>
              <a:rPr lang="en-US" sz="2800" b="1" dirty="0" smtClean="0"/>
              <a:t>leaders of the sixth stage of Black historians.  In our</a:t>
            </a:r>
          </a:p>
          <a:p>
            <a:r>
              <a:rPr lang="en-US" sz="2800" b="1" dirty="0" smtClean="0"/>
              <a:t>class we are preparing anthologies of their theory work.</a:t>
            </a:r>
            <a:endParaRPr lang="en-US" sz="28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8376588" cy="1692771"/>
          </a:xfrm>
          <a:prstGeom prst="rect">
            <a:avLst/>
          </a:prstGeom>
          <a:noFill/>
        </p:spPr>
        <p:txBody>
          <a:bodyPr wrap="none" rtlCol="0">
            <a:spAutoFit/>
          </a:bodyPr>
          <a:lstStyle/>
          <a:p>
            <a:r>
              <a:rPr lang="en-US" sz="5200" b="1" dirty="0" smtClean="0"/>
              <a:t>Radical Black history is found </a:t>
            </a:r>
          </a:p>
          <a:p>
            <a:r>
              <a:rPr lang="en-US" sz="5200" b="1" dirty="0" smtClean="0"/>
              <a:t>within  Marx</a:t>
            </a:r>
            <a:endParaRPr lang="en-US" sz="5200" b="1" dirty="0"/>
          </a:p>
        </p:txBody>
      </p:sp>
      <p:pic>
        <p:nvPicPr>
          <p:cNvPr id="11266" name="Picture 2"/>
          <p:cNvPicPr>
            <a:picLocks noChangeAspect="1" noChangeArrowheads="1"/>
          </p:cNvPicPr>
          <p:nvPr/>
        </p:nvPicPr>
        <p:blipFill>
          <a:blip r:embed="rId2" cstate="print"/>
          <a:srcRect/>
          <a:stretch>
            <a:fillRect/>
          </a:stretch>
        </p:blipFill>
        <p:spPr bwMode="auto">
          <a:xfrm>
            <a:off x="57839" y="1905000"/>
            <a:ext cx="3523561" cy="4343400"/>
          </a:xfrm>
          <a:prstGeom prst="rect">
            <a:avLst/>
          </a:prstGeom>
          <a:noFill/>
          <a:ln w="9525">
            <a:noFill/>
            <a:miter lim="800000"/>
            <a:headEnd/>
            <a:tailEnd/>
          </a:ln>
        </p:spPr>
      </p:pic>
      <p:sp>
        <p:nvSpPr>
          <p:cNvPr id="4" name="TextBox 3"/>
          <p:cNvSpPr txBox="1"/>
          <p:nvPr/>
        </p:nvSpPr>
        <p:spPr>
          <a:xfrm>
            <a:off x="533400" y="6172200"/>
            <a:ext cx="2419252" cy="707886"/>
          </a:xfrm>
          <a:prstGeom prst="rect">
            <a:avLst/>
          </a:prstGeom>
          <a:noFill/>
        </p:spPr>
        <p:txBody>
          <a:bodyPr wrap="none" rtlCol="0">
            <a:spAutoFit/>
          </a:bodyPr>
          <a:lstStyle/>
          <a:p>
            <a:r>
              <a:rPr lang="en-US" sz="4000" b="1" dirty="0" smtClean="0"/>
              <a:t>1818-1883</a:t>
            </a:r>
            <a:endParaRPr lang="en-US" sz="4000" b="1" dirty="0"/>
          </a:p>
        </p:txBody>
      </p:sp>
      <p:sp>
        <p:nvSpPr>
          <p:cNvPr id="5" name="TextBox 4"/>
          <p:cNvSpPr txBox="1"/>
          <p:nvPr/>
        </p:nvSpPr>
        <p:spPr>
          <a:xfrm>
            <a:off x="3660947" y="1066800"/>
            <a:ext cx="5635453" cy="2246769"/>
          </a:xfrm>
          <a:prstGeom prst="rect">
            <a:avLst/>
          </a:prstGeom>
          <a:noFill/>
        </p:spPr>
        <p:txBody>
          <a:bodyPr wrap="none" rtlCol="0">
            <a:spAutoFit/>
          </a:bodyPr>
          <a:lstStyle/>
          <a:p>
            <a:r>
              <a:rPr lang="en-US" sz="2800" b="1" dirty="0" smtClean="0"/>
              <a:t>“…the turning of Africa into a</a:t>
            </a:r>
          </a:p>
          <a:p>
            <a:r>
              <a:rPr lang="en-US" sz="2800" b="1" dirty="0" smtClean="0"/>
              <a:t> warren  for the commercial hunting </a:t>
            </a:r>
          </a:p>
          <a:p>
            <a:r>
              <a:rPr lang="en-US" sz="2800" b="1" dirty="0" smtClean="0"/>
              <a:t>of Black  skins, </a:t>
            </a:r>
            <a:r>
              <a:rPr lang="en-US" sz="2800" b="1" dirty="0" err="1" smtClean="0"/>
              <a:t>signalled</a:t>
            </a:r>
            <a:r>
              <a:rPr lang="en-US" sz="2800" b="1" dirty="0" smtClean="0"/>
              <a:t> the rosy </a:t>
            </a:r>
          </a:p>
          <a:p>
            <a:r>
              <a:rPr lang="en-US" sz="2800" b="1" dirty="0" smtClean="0"/>
              <a:t>dawn of the era of capitalist </a:t>
            </a:r>
          </a:p>
          <a:p>
            <a:r>
              <a:rPr lang="en-US" sz="2800" b="1" dirty="0" smtClean="0"/>
              <a:t>production.”</a:t>
            </a:r>
            <a:endParaRPr lang="en-US" sz="2800" b="1" dirty="0"/>
          </a:p>
        </p:txBody>
      </p:sp>
      <p:sp>
        <p:nvSpPr>
          <p:cNvPr id="7" name="TextBox 6"/>
          <p:cNvSpPr txBox="1"/>
          <p:nvPr/>
        </p:nvSpPr>
        <p:spPr>
          <a:xfrm>
            <a:off x="3733800" y="3505200"/>
            <a:ext cx="5446812" cy="3108543"/>
          </a:xfrm>
          <a:prstGeom prst="rect">
            <a:avLst/>
          </a:prstGeom>
          <a:noFill/>
        </p:spPr>
        <p:txBody>
          <a:bodyPr wrap="none" rtlCol="0">
            <a:spAutoFit/>
          </a:bodyPr>
          <a:lstStyle/>
          <a:p>
            <a:r>
              <a:rPr lang="en-US" sz="2800" b="1" dirty="0" smtClean="0"/>
              <a:t>“In the United States of America, </a:t>
            </a:r>
          </a:p>
          <a:p>
            <a:r>
              <a:rPr lang="en-US" sz="2800" b="1" dirty="0" smtClean="0"/>
              <a:t>any sort of independent labor </a:t>
            </a:r>
          </a:p>
          <a:p>
            <a:r>
              <a:rPr lang="en-US" sz="2800" b="1" dirty="0" smtClean="0"/>
              <a:t>movement was paralyzed so long </a:t>
            </a:r>
          </a:p>
          <a:p>
            <a:r>
              <a:rPr lang="en-US" sz="2800" b="1" dirty="0" smtClean="0"/>
              <a:t>as slavery disfigured a part of the</a:t>
            </a:r>
          </a:p>
          <a:p>
            <a:r>
              <a:rPr lang="en-US" sz="2800" b="1" dirty="0" smtClean="0"/>
              <a:t>republic. Labor with a white skin </a:t>
            </a:r>
          </a:p>
          <a:p>
            <a:r>
              <a:rPr lang="en-US" sz="2800" b="1" dirty="0" smtClean="0"/>
              <a:t>cannot emancipate itself where </a:t>
            </a:r>
          </a:p>
          <a:p>
            <a:r>
              <a:rPr lang="en-US" sz="2800" b="1" dirty="0" smtClean="0"/>
              <a:t>labor with a black skin is branded.”</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cworter\Pictures\Toolbox\2011-10-08\Scan10021.JPG"/>
          <p:cNvPicPr>
            <a:picLocks noChangeAspect="1" noChangeArrowheads="1"/>
          </p:cNvPicPr>
          <p:nvPr/>
        </p:nvPicPr>
        <p:blipFill>
          <a:blip r:embed="rId2" cstate="print"/>
          <a:srcRect l="6689" t="21337" r="45243" b="15960"/>
          <a:stretch>
            <a:fillRect/>
          </a:stretch>
        </p:blipFill>
        <p:spPr bwMode="auto">
          <a:xfrm>
            <a:off x="228600" y="1066800"/>
            <a:ext cx="4191000" cy="5562600"/>
          </a:xfrm>
          <a:prstGeom prst="rect">
            <a:avLst/>
          </a:prstGeom>
          <a:noFill/>
        </p:spPr>
      </p:pic>
      <p:sp>
        <p:nvSpPr>
          <p:cNvPr id="3" name="TextBox 2"/>
          <p:cNvSpPr txBox="1"/>
          <p:nvPr/>
        </p:nvSpPr>
        <p:spPr>
          <a:xfrm>
            <a:off x="0" y="152400"/>
            <a:ext cx="9271641" cy="738664"/>
          </a:xfrm>
          <a:prstGeom prst="rect">
            <a:avLst/>
          </a:prstGeom>
          <a:noFill/>
        </p:spPr>
        <p:txBody>
          <a:bodyPr wrap="none" rtlCol="0">
            <a:spAutoFit/>
          </a:bodyPr>
          <a:lstStyle/>
          <a:p>
            <a:r>
              <a:rPr lang="en-US" sz="4200" b="1" dirty="0" smtClean="0"/>
              <a:t>Capital concentration in the US economy</a:t>
            </a:r>
            <a:endParaRPr lang="en-US" sz="4200" b="1" dirty="0"/>
          </a:p>
        </p:txBody>
      </p:sp>
      <p:sp>
        <p:nvSpPr>
          <p:cNvPr id="4" name="TextBox 3"/>
          <p:cNvSpPr txBox="1"/>
          <p:nvPr/>
        </p:nvSpPr>
        <p:spPr>
          <a:xfrm>
            <a:off x="4575210" y="1137821"/>
            <a:ext cx="4644990" cy="5262979"/>
          </a:xfrm>
          <a:prstGeom prst="rect">
            <a:avLst/>
          </a:prstGeom>
          <a:noFill/>
        </p:spPr>
        <p:txBody>
          <a:bodyPr wrap="none" rtlCol="0">
            <a:spAutoFit/>
          </a:bodyPr>
          <a:lstStyle/>
          <a:p>
            <a:r>
              <a:rPr lang="en-US" sz="2800" b="1" dirty="0" smtClean="0"/>
              <a:t>The main issue focuses on the</a:t>
            </a:r>
          </a:p>
          <a:p>
            <a:r>
              <a:rPr lang="en-US" sz="2800" b="1" dirty="0" smtClean="0"/>
              <a:t>economic structure of the </a:t>
            </a:r>
          </a:p>
          <a:p>
            <a:r>
              <a:rPr lang="en-US" sz="2800" b="1" dirty="0" smtClean="0"/>
              <a:t>country and how different </a:t>
            </a:r>
          </a:p>
          <a:p>
            <a:r>
              <a:rPr lang="en-US" sz="2800" b="1" dirty="0" smtClean="0"/>
              <a:t>interests contest for power.</a:t>
            </a:r>
          </a:p>
          <a:p>
            <a:endParaRPr lang="en-US" sz="2800" b="1" dirty="0" smtClean="0"/>
          </a:p>
          <a:p>
            <a:r>
              <a:rPr lang="en-US" sz="2800" b="1" dirty="0" smtClean="0"/>
              <a:t>The US experience of the </a:t>
            </a:r>
          </a:p>
          <a:p>
            <a:r>
              <a:rPr lang="en-US" sz="2800" b="1" dirty="0" smtClean="0"/>
              <a:t>workers versus the capitalists </a:t>
            </a:r>
          </a:p>
          <a:p>
            <a:r>
              <a:rPr lang="en-US" sz="2800" b="1" dirty="0" smtClean="0"/>
              <a:t>has been impacted by the </a:t>
            </a:r>
          </a:p>
          <a:p>
            <a:r>
              <a:rPr lang="en-US" sz="2800" b="1" dirty="0" smtClean="0"/>
              <a:t>unique  experience of the </a:t>
            </a:r>
          </a:p>
          <a:p>
            <a:r>
              <a:rPr lang="en-US" sz="2800" b="1" dirty="0" smtClean="0"/>
              <a:t>middle classes.</a:t>
            </a:r>
          </a:p>
          <a:p>
            <a:endParaRPr lang="en-US" sz="2800" b="1" dirty="0" smtClean="0"/>
          </a:p>
          <a:p>
            <a:r>
              <a:rPr lang="en-US" sz="2800" b="1" dirty="0" smtClean="0"/>
              <a:t>It is clear who rules!</a:t>
            </a:r>
            <a:endParaRPr lang="en-US" sz="28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cworter\Pictures\Toolbox\2011-10-07\Scan10018.JPG"/>
          <p:cNvPicPr>
            <a:picLocks noChangeAspect="1" noChangeArrowheads="1"/>
          </p:cNvPicPr>
          <p:nvPr/>
        </p:nvPicPr>
        <p:blipFill>
          <a:blip r:embed="rId2" cstate="print"/>
          <a:srcRect t="2355" r="3483" b="4223"/>
          <a:stretch>
            <a:fillRect/>
          </a:stretch>
        </p:blipFill>
        <p:spPr bwMode="auto">
          <a:xfrm>
            <a:off x="152400" y="76200"/>
            <a:ext cx="2327307" cy="3505200"/>
          </a:xfrm>
          <a:prstGeom prst="rect">
            <a:avLst/>
          </a:prstGeom>
          <a:noFill/>
        </p:spPr>
      </p:pic>
      <p:pic>
        <p:nvPicPr>
          <p:cNvPr id="7171" name="Picture 3" descr="C:\Users\mcworter\Pictures\Toolbox\2011-10-07\Scan10015.JPG"/>
          <p:cNvPicPr>
            <a:picLocks noChangeAspect="1" noChangeArrowheads="1"/>
          </p:cNvPicPr>
          <p:nvPr/>
        </p:nvPicPr>
        <p:blipFill>
          <a:blip r:embed="rId3" cstate="print"/>
          <a:srcRect r="3496" b="3024"/>
          <a:stretch>
            <a:fillRect/>
          </a:stretch>
        </p:blipFill>
        <p:spPr bwMode="auto">
          <a:xfrm>
            <a:off x="2590800" y="76201"/>
            <a:ext cx="2405060" cy="3505200"/>
          </a:xfrm>
          <a:prstGeom prst="rect">
            <a:avLst/>
          </a:prstGeom>
          <a:noFill/>
        </p:spPr>
      </p:pic>
      <p:pic>
        <p:nvPicPr>
          <p:cNvPr id="7172" name="Picture 4" descr="C:\Users\mcworter\Pictures\Toolbox\2011-10-07\Scan10014.JPG"/>
          <p:cNvPicPr>
            <a:picLocks noChangeAspect="1" noChangeArrowheads="1"/>
          </p:cNvPicPr>
          <p:nvPr/>
        </p:nvPicPr>
        <p:blipFill>
          <a:blip r:embed="rId4" cstate="print"/>
          <a:srcRect/>
          <a:stretch>
            <a:fillRect/>
          </a:stretch>
        </p:blipFill>
        <p:spPr bwMode="auto">
          <a:xfrm>
            <a:off x="152400" y="3657600"/>
            <a:ext cx="2057841" cy="3073400"/>
          </a:xfrm>
          <a:prstGeom prst="rect">
            <a:avLst/>
          </a:prstGeom>
          <a:noFill/>
        </p:spPr>
      </p:pic>
      <p:pic>
        <p:nvPicPr>
          <p:cNvPr id="7174" name="Picture 6" descr="C:\Users\mcworter\Pictures\Toolbox\2011-10-07\Scan10016.JPG"/>
          <p:cNvPicPr>
            <a:picLocks noChangeAspect="1" noChangeArrowheads="1"/>
          </p:cNvPicPr>
          <p:nvPr/>
        </p:nvPicPr>
        <p:blipFill>
          <a:blip r:embed="rId5" cstate="print"/>
          <a:srcRect t="3588" b="3588"/>
          <a:stretch>
            <a:fillRect/>
          </a:stretch>
        </p:blipFill>
        <p:spPr bwMode="auto">
          <a:xfrm>
            <a:off x="2286000" y="3672163"/>
            <a:ext cx="2233612" cy="3109637"/>
          </a:xfrm>
          <a:prstGeom prst="rect">
            <a:avLst/>
          </a:prstGeom>
          <a:noFill/>
        </p:spPr>
      </p:pic>
      <p:pic>
        <p:nvPicPr>
          <p:cNvPr id="7176" name="Picture 8"/>
          <p:cNvPicPr>
            <a:picLocks noChangeAspect="1" noChangeArrowheads="1"/>
          </p:cNvPicPr>
          <p:nvPr/>
        </p:nvPicPr>
        <p:blipFill>
          <a:blip r:embed="rId6" cstate="print"/>
          <a:srcRect l="15972" r="17361"/>
          <a:stretch>
            <a:fillRect/>
          </a:stretch>
        </p:blipFill>
        <p:spPr bwMode="auto">
          <a:xfrm>
            <a:off x="6781800" y="3581400"/>
            <a:ext cx="2133600" cy="3200400"/>
          </a:xfrm>
          <a:prstGeom prst="rect">
            <a:avLst/>
          </a:prstGeom>
          <a:noFill/>
          <a:ln w="9525">
            <a:noFill/>
            <a:miter lim="800000"/>
            <a:headEnd/>
            <a:tailEnd/>
          </a:ln>
        </p:spPr>
      </p:pic>
      <p:sp>
        <p:nvSpPr>
          <p:cNvPr id="9" name="TextBox 8"/>
          <p:cNvSpPr txBox="1"/>
          <p:nvPr/>
        </p:nvSpPr>
        <p:spPr>
          <a:xfrm>
            <a:off x="4953000" y="384989"/>
            <a:ext cx="4338624" cy="2739211"/>
          </a:xfrm>
          <a:prstGeom prst="rect">
            <a:avLst/>
          </a:prstGeom>
          <a:noFill/>
        </p:spPr>
        <p:txBody>
          <a:bodyPr wrap="none" rtlCol="0">
            <a:spAutoFit/>
          </a:bodyPr>
          <a:lstStyle/>
          <a:p>
            <a:r>
              <a:rPr lang="en-US" sz="3400" b="1" dirty="0" smtClean="0"/>
              <a:t>There is a Marxist </a:t>
            </a:r>
          </a:p>
          <a:p>
            <a:r>
              <a:rPr lang="en-US" sz="3400" b="1" dirty="0" smtClean="0"/>
              <a:t>analysis of African </a:t>
            </a:r>
          </a:p>
          <a:p>
            <a:r>
              <a:rPr lang="en-US" sz="3400" b="1" dirty="0" smtClean="0"/>
              <a:t>American history.  </a:t>
            </a:r>
          </a:p>
          <a:p>
            <a:r>
              <a:rPr lang="en-US" sz="3400" b="1" dirty="0" smtClean="0"/>
              <a:t>These texts are from</a:t>
            </a:r>
          </a:p>
          <a:p>
            <a:r>
              <a:rPr lang="en-US" sz="3400" b="1" dirty="0" smtClean="0"/>
              <a:t>the “old” communists</a:t>
            </a:r>
            <a:r>
              <a:rPr lang="en-US" sz="3600" b="1" dirty="0" smtClean="0"/>
              <a:t>.</a:t>
            </a:r>
            <a:endParaRPr lang="en-US" sz="3600" b="1" dirty="0"/>
          </a:p>
        </p:txBody>
      </p:sp>
      <p:pic>
        <p:nvPicPr>
          <p:cNvPr id="7177" name="Picture 9" descr="C:\Users\mcworter\Pictures\Toolbox\2011-10-08\Scan10020.JPG"/>
          <p:cNvPicPr>
            <a:picLocks noChangeAspect="1" noChangeArrowheads="1"/>
          </p:cNvPicPr>
          <p:nvPr/>
        </p:nvPicPr>
        <p:blipFill>
          <a:blip r:embed="rId7" cstate="print"/>
          <a:srcRect/>
          <a:stretch>
            <a:fillRect/>
          </a:stretch>
        </p:blipFill>
        <p:spPr bwMode="auto">
          <a:xfrm>
            <a:off x="4572000" y="3657600"/>
            <a:ext cx="2074088" cy="31242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mcworter\Pictures\Toolbox\2011-10-08\Scan10019.JPG"/>
          <p:cNvPicPr>
            <a:picLocks noChangeAspect="1" noChangeArrowheads="1"/>
          </p:cNvPicPr>
          <p:nvPr/>
        </p:nvPicPr>
        <p:blipFill>
          <a:blip r:embed="rId2" cstate="print"/>
          <a:srcRect l="7987" t="5114" r="18136" b="52714"/>
          <a:stretch>
            <a:fillRect/>
          </a:stretch>
        </p:blipFill>
        <p:spPr bwMode="auto">
          <a:xfrm>
            <a:off x="3429000" y="2362200"/>
            <a:ext cx="5638800" cy="4267200"/>
          </a:xfrm>
          <a:prstGeom prst="rect">
            <a:avLst/>
          </a:prstGeom>
          <a:noFill/>
        </p:spPr>
      </p:pic>
      <p:sp>
        <p:nvSpPr>
          <p:cNvPr id="3" name="TextBox 2"/>
          <p:cNvSpPr txBox="1"/>
          <p:nvPr/>
        </p:nvSpPr>
        <p:spPr>
          <a:xfrm>
            <a:off x="30675" y="76200"/>
            <a:ext cx="8217634" cy="5693866"/>
          </a:xfrm>
          <a:prstGeom prst="rect">
            <a:avLst/>
          </a:prstGeom>
          <a:noFill/>
        </p:spPr>
        <p:txBody>
          <a:bodyPr wrap="none" rtlCol="0">
            <a:spAutoFit/>
          </a:bodyPr>
          <a:lstStyle/>
          <a:p>
            <a:r>
              <a:rPr lang="en-US" sz="4400" b="1" dirty="0" smtClean="0"/>
              <a:t>Black Belt Nation Thesis: </a:t>
            </a:r>
            <a:endParaRPr lang="en-US" sz="3200" b="1" dirty="0" smtClean="0"/>
          </a:p>
          <a:p>
            <a:r>
              <a:rPr lang="en-US" sz="3200" b="1" dirty="0" smtClean="0"/>
              <a:t>“A nation is an historically constituted, stable </a:t>
            </a:r>
          </a:p>
          <a:p>
            <a:r>
              <a:rPr lang="en-US" sz="3200" b="1" dirty="0" smtClean="0"/>
              <a:t>community of people formed on the basis of a </a:t>
            </a:r>
          </a:p>
          <a:p>
            <a:r>
              <a:rPr lang="en-US" sz="3200" b="1" dirty="0" smtClean="0"/>
              <a:t>common language, territory, economic life and </a:t>
            </a:r>
          </a:p>
          <a:p>
            <a:r>
              <a:rPr lang="en-US" sz="3200" b="1" dirty="0" smtClean="0"/>
              <a:t>psychological make</a:t>
            </a:r>
          </a:p>
          <a:p>
            <a:r>
              <a:rPr lang="en-US" sz="3200" b="1" dirty="0" smtClean="0"/>
              <a:t>up manifested  in a</a:t>
            </a:r>
          </a:p>
          <a:p>
            <a:r>
              <a:rPr lang="en-US" sz="3200" b="1" dirty="0" smtClean="0"/>
              <a:t>common culture.”</a:t>
            </a:r>
          </a:p>
          <a:p>
            <a:endParaRPr lang="en-US" sz="3200" b="1" dirty="0" smtClean="0"/>
          </a:p>
          <a:p>
            <a:r>
              <a:rPr lang="en-US" sz="3200" b="1" dirty="0" smtClean="0"/>
              <a:t>Was down “home”</a:t>
            </a:r>
          </a:p>
          <a:p>
            <a:r>
              <a:rPr lang="en-US" sz="3200" b="1" dirty="0" smtClean="0"/>
              <a:t>a nation?  Who was </a:t>
            </a:r>
          </a:p>
          <a:p>
            <a:r>
              <a:rPr lang="en-US" sz="3200" b="1" dirty="0" smtClean="0"/>
              <a:t>In the nation?</a:t>
            </a:r>
            <a:endParaRPr lang="en-US" sz="32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256937"/>
            <a:ext cx="5383525" cy="6524863"/>
          </a:xfrm>
          <a:prstGeom prst="rect">
            <a:avLst/>
          </a:prstGeom>
          <a:noFill/>
        </p:spPr>
        <p:txBody>
          <a:bodyPr wrap="none" rtlCol="0">
            <a:spAutoFit/>
          </a:bodyPr>
          <a:lstStyle/>
          <a:p>
            <a:r>
              <a:rPr lang="en-US" sz="4000" b="1" dirty="0" smtClean="0"/>
              <a:t>Lecture 2:  Methodology</a:t>
            </a:r>
          </a:p>
          <a:p>
            <a:endParaRPr lang="en-US" sz="4000" b="1" dirty="0" smtClean="0"/>
          </a:p>
          <a:p>
            <a:r>
              <a:rPr lang="en-US" sz="4000" b="1" i="1" dirty="0" smtClean="0"/>
              <a:t>The D-7 Method</a:t>
            </a:r>
          </a:p>
          <a:p>
            <a:r>
              <a:rPr lang="en-US" sz="4000" b="1" dirty="0" smtClean="0"/>
              <a:t>D1: Definition</a:t>
            </a:r>
          </a:p>
          <a:p>
            <a:r>
              <a:rPr lang="en-US" sz="4000" b="1" dirty="0" smtClean="0"/>
              <a:t>D2: Data</a:t>
            </a:r>
          </a:p>
          <a:p>
            <a:r>
              <a:rPr lang="en-US" sz="4000" b="1" dirty="0" smtClean="0"/>
              <a:t>D3: Digitization</a:t>
            </a:r>
          </a:p>
          <a:p>
            <a:r>
              <a:rPr lang="en-US" sz="4000" b="1" dirty="0" smtClean="0"/>
              <a:t>D4: Discovery</a:t>
            </a:r>
          </a:p>
          <a:p>
            <a:r>
              <a:rPr lang="en-US" sz="4000" b="1" dirty="0" smtClean="0"/>
              <a:t>D5: Design</a:t>
            </a:r>
          </a:p>
          <a:p>
            <a:r>
              <a:rPr lang="en-US" sz="4000" b="1" dirty="0" smtClean="0"/>
              <a:t>D6: Dissemination</a:t>
            </a:r>
          </a:p>
          <a:p>
            <a:r>
              <a:rPr lang="en-US" sz="4000" b="1" dirty="0" smtClean="0"/>
              <a:t>D7: Difference</a:t>
            </a:r>
          </a:p>
          <a:p>
            <a:endParaRPr lang="en-US" dirty="0"/>
          </a:p>
        </p:txBody>
      </p:sp>
      <p:pic>
        <p:nvPicPr>
          <p:cNvPr id="13315" name="Picture 3"/>
          <p:cNvPicPr>
            <a:picLocks noChangeAspect="1" noChangeArrowheads="1"/>
          </p:cNvPicPr>
          <p:nvPr/>
        </p:nvPicPr>
        <p:blipFill>
          <a:blip r:embed="rId2" cstate="print"/>
          <a:srcRect r="53334"/>
          <a:stretch>
            <a:fillRect/>
          </a:stretch>
        </p:blipFill>
        <p:spPr bwMode="auto">
          <a:xfrm>
            <a:off x="-20320" y="-533400"/>
            <a:ext cx="3449320" cy="73914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6477000" y="3211379"/>
            <a:ext cx="2819400" cy="3646621"/>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96982" y="0"/>
            <a:ext cx="2036618" cy="3200400"/>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1904999" y="0"/>
            <a:ext cx="2544183" cy="3276600"/>
          </a:xfrm>
          <a:prstGeom prst="rect">
            <a:avLst/>
          </a:prstGeom>
          <a:noFill/>
          <a:ln w="9525">
            <a:noFill/>
            <a:miter lim="800000"/>
            <a:headEnd/>
            <a:tailEnd/>
          </a:ln>
        </p:spPr>
      </p:pic>
      <p:pic>
        <p:nvPicPr>
          <p:cNvPr id="5127" name="Picture 7"/>
          <p:cNvPicPr>
            <a:picLocks noChangeAspect="1" noChangeArrowheads="1"/>
          </p:cNvPicPr>
          <p:nvPr/>
        </p:nvPicPr>
        <p:blipFill>
          <a:blip r:embed="rId5" cstate="print"/>
          <a:srcRect/>
          <a:stretch>
            <a:fillRect/>
          </a:stretch>
        </p:blipFill>
        <p:spPr bwMode="auto">
          <a:xfrm>
            <a:off x="2590800" y="3962400"/>
            <a:ext cx="1600200" cy="2235200"/>
          </a:xfrm>
          <a:prstGeom prst="rect">
            <a:avLst/>
          </a:prstGeom>
          <a:noFill/>
          <a:ln w="9525">
            <a:noFill/>
            <a:miter lim="800000"/>
            <a:headEnd/>
            <a:tailEnd/>
          </a:ln>
        </p:spPr>
      </p:pic>
      <p:sp>
        <p:nvSpPr>
          <p:cNvPr id="8" name="TextBox 7"/>
          <p:cNvSpPr txBox="1"/>
          <p:nvPr/>
        </p:nvSpPr>
        <p:spPr>
          <a:xfrm>
            <a:off x="4543727" y="76200"/>
            <a:ext cx="4676473" cy="3139321"/>
          </a:xfrm>
          <a:prstGeom prst="rect">
            <a:avLst/>
          </a:prstGeom>
          <a:noFill/>
        </p:spPr>
        <p:txBody>
          <a:bodyPr wrap="none" rtlCol="0">
            <a:spAutoFit/>
          </a:bodyPr>
          <a:lstStyle/>
          <a:p>
            <a:r>
              <a:rPr lang="en-US" sz="3300" b="1" dirty="0" smtClean="0"/>
              <a:t>Black worker insurgency </a:t>
            </a:r>
          </a:p>
          <a:p>
            <a:r>
              <a:rPr lang="en-US" sz="3300" b="1" dirty="0" smtClean="0"/>
              <a:t>gave rise to a rebirth of a </a:t>
            </a:r>
          </a:p>
          <a:p>
            <a:r>
              <a:rPr lang="en-US" sz="3300" b="1" dirty="0" smtClean="0"/>
              <a:t>communist movement in </a:t>
            </a:r>
          </a:p>
          <a:p>
            <a:r>
              <a:rPr lang="en-US" sz="3300" b="1" dirty="0" smtClean="0"/>
              <a:t>the US and a renaissance </a:t>
            </a:r>
          </a:p>
          <a:p>
            <a:r>
              <a:rPr lang="en-US" sz="3300" b="1" dirty="0" smtClean="0"/>
              <a:t>in Marxist analysis of </a:t>
            </a:r>
          </a:p>
          <a:p>
            <a:r>
              <a:rPr lang="en-US" sz="3300" b="1" dirty="0" smtClean="0"/>
              <a:t>Black history.</a:t>
            </a:r>
            <a:endParaRPr lang="en-US" sz="3300" b="1" dirty="0"/>
          </a:p>
        </p:txBody>
      </p:sp>
      <p:pic>
        <p:nvPicPr>
          <p:cNvPr id="5124" name="Picture 4"/>
          <p:cNvPicPr>
            <a:picLocks noChangeAspect="1" noChangeArrowheads="1"/>
          </p:cNvPicPr>
          <p:nvPr/>
        </p:nvPicPr>
        <p:blipFill>
          <a:blip r:embed="rId6" cstate="print"/>
          <a:srcRect/>
          <a:stretch>
            <a:fillRect/>
          </a:stretch>
        </p:blipFill>
        <p:spPr bwMode="auto">
          <a:xfrm>
            <a:off x="4191000" y="3219450"/>
            <a:ext cx="2286000" cy="3638550"/>
          </a:xfrm>
          <a:prstGeom prst="rect">
            <a:avLst/>
          </a:prstGeom>
          <a:noFill/>
          <a:ln w="9525">
            <a:noFill/>
            <a:miter lim="800000"/>
            <a:headEnd/>
            <a:tailEnd/>
          </a:ln>
        </p:spPr>
      </p:pic>
      <p:pic>
        <p:nvPicPr>
          <p:cNvPr id="5122" name="Picture 2"/>
          <p:cNvPicPr>
            <a:picLocks noChangeAspect="1" noChangeArrowheads="1"/>
          </p:cNvPicPr>
          <p:nvPr/>
        </p:nvPicPr>
        <p:blipFill>
          <a:blip r:embed="rId7" cstate="print"/>
          <a:srcRect/>
          <a:stretch>
            <a:fillRect/>
          </a:stretch>
        </p:blipFill>
        <p:spPr bwMode="auto">
          <a:xfrm>
            <a:off x="-76200" y="3179253"/>
            <a:ext cx="2774932" cy="36787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81000" y="609600"/>
            <a:ext cx="5943600" cy="5584934"/>
          </a:xfrm>
          <a:prstGeom prst="rect">
            <a:avLst/>
          </a:prstGeom>
          <a:noFill/>
          <a:ln w="9525">
            <a:noFill/>
            <a:miter lim="800000"/>
            <a:headEnd/>
            <a:tailEnd/>
          </a:ln>
        </p:spPr>
      </p:pic>
      <p:sp>
        <p:nvSpPr>
          <p:cNvPr id="3" name="TextBox 2"/>
          <p:cNvSpPr txBox="1"/>
          <p:nvPr/>
        </p:nvSpPr>
        <p:spPr>
          <a:xfrm>
            <a:off x="4561840" y="1981200"/>
            <a:ext cx="4483792" cy="1569660"/>
          </a:xfrm>
          <a:prstGeom prst="rect">
            <a:avLst/>
          </a:prstGeom>
          <a:noFill/>
        </p:spPr>
        <p:txBody>
          <a:bodyPr wrap="none" rtlCol="0">
            <a:spAutoFit/>
          </a:bodyPr>
          <a:lstStyle/>
          <a:p>
            <a:r>
              <a:rPr lang="en-US" sz="4800" b="1" dirty="0" smtClean="0"/>
              <a:t>Toward </a:t>
            </a:r>
            <a:r>
              <a:rPr lang="en-US" sz="4800" b="1" dirty="0" smtClean="0"/>
              <a:t>a theory </a:t>
            </a:r>
          </a:p>
          <a:p>
            <a:r>
              <a:rPr lang="en-US" sz="4800" b="1" dirty="0" smtClean="0"/>
              <a:t>of Black History</a:t>
            </a:r>
            <a:endParaRPr lang="en-US" sz="48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6593" y="152400"/>
            <a:ext cx="8455007" cy="6463308"/>
          </a:xfrm>
          <a:prstGeom prst="rect">
            <a:avLst/>
          </a:prstGeom>
          <a:noFill/>
        </p:spPr>
        <p:txBody>
          <a:bodyPr wrap="none" rtlCol="0">
            <a:spAutoFit/>
          </a:bodyPr>
          <a:lstStyle/>
          <a:p>
            <a:pPr algn="ctr"/>
            <a:r>
              <a:rPr lang="en-US" sz="5400" b="1" dirty="0" smtClean="0"/>
              <a:t>The basic questions:</a:t>
            </a:r>
          </a:p>
          <a:p>
            <a:pPr marL="342900" indent="-342900">
              <a:buAutoNum type="arabicPeriod"/>
            </a:pPr>
            <a:r>
              <a:rPr lang="en-US" sz="4000" b="1" dirty="0" smtClean="0"/>
              <a:t>What are the basic categories of</a:t>
            </a:r>
          </a:p>
          <a:p>
            <a:pPr marL="342900" indent="-342900"/>
            <a:r>
              <a:rPr lang="en-US" sz="4000" b="1" dirty="0" smtClean="0"/>
              <a:t>		 the Black (human) experience?</a:t>
            </a:r>
          </a:p>
          <a:p>
            <a:pPr marL="342900" indent="-342900"/>
            <a:r>
              <a:rPr lang="en-US" sz="4000" b="1" dirty="0" smtClean="0"/>
              <a:t>2. What is the role of technology </a:t>
            </a:r>
          </a:p>
          <a:p>
            <a:pPr marL="342900" indent="-342900"/>
            <a:r>
              <a:rPr lang="en-US" sz="4000" b="1" dirty="0" smtClean="0"/>
              <a:t>		(productive forces)?</a:t>
            </a:r>
          </a:p>
          <a:p>
            <a:pPr marL="342900" indent="-342900"/>
            <a:r>
              <a:rPr lang="en-US" sz="4000" b="1" dirty="0" smtClean="0"/>
              <a:t>3. What is the role of class struggle?</a:t>
            </a:r>
          </a:p>
          <a:p>
            <a:pPr marL="342900" indent="-342900"/>
            <a:r>
              <a:rPr lang="en-US" sz="4000" b="1" dirty="0" smtClean="0"/>
              <a:t>4. What is the logic of social change </a:t>
            </a:r>
          </a:p>
          <a:p>
            <a:pPr marL="342900" indent="-342900"/>
            <a:r>
              <a:rPr lang="en-US" sz="4000" b="1" dirty="0" smtClean="0"/>
              <a:t>		(stages of development)?</a:t>
            </a:r>
          </a:p>
          <a:p>
            <a:pPr marL="342900" indent="-342900"/>
            <a:r>
              <a:rPr lang="en-US" sz="4000" b="1" dirty="0" smtClean="0"/>
              <a:t>5. Does this add up to a new paradigm </a:t>
            </a:r>
          </a:p>
          <a:p>
            <a:pPr marL="342900" indent="-342900"/>
            <a:r>
              <a:rPr lang="en-US" sz="4000" b="1" dirty="0" smtClean="0"/>
              <a:t>		for Black history?</a:t>
            </a:r>
            <a:endParaRPr lang="en-US" sz="40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585216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62600" y="1676400"/>
            <a:ext cx="3648178" cy="4524315"/>
          </a:xfrm>
          <a:prstGeom prst="rect">
            <a:avLst/>
          </a:prstGeom>
          <a:noFill/>
        </p:spPr>
        <p:txBody>
          <a:bodyPr wrap="none" rtlCol="0">
            <a:spAutoFit/>
          </a:bodyPr>
          <a:lstStyle/>
          <a:p>
            <a:r>
              <a:rPr lang="en-US" sz="3200" b="1" u="sng" dirty="0" smtClean="0"/>
              <a:t>Superstructure:</a:t>
            </a:r>
          </a:p>
          <a:p>
            <a:r>
              <a:rPr lang="en-US" sz="3200" b="1" dirty="0" smtClean="0"/>
              <a:t>Consciousness</a:t>
            </a:r>
          </a:p>
          <a:p>
            <a:r>
              <a:rPr lang="en-US" sz="3200" b="1" dirty="0" smtClean="0"/>
              <a:t>Cultural relations</a:t>
            </a:r>
          </a:p>
          <a:p>
            <a:r>
              <a:rPr lang="en-US" sz="3200" b="1" dirty="0" smtClean="0"/>
              <a:t>Social relations</a:t>
            </a:r>
          </a:p>
          <a:p>
            <a:r>
              <a:rPr lang="en-US" sz="3200" b="1" dirty="0" smtClean="0"/>
              <a:t>Demography</a:t>
            </a:r>
          </a:p>
          <a:p>
            <a:endParaRPr lang="en-US" sz="3200" b="1" dirty="0" smtClean="0"/>
          </a:p>
          <a:p>
            <a:r>
              <a:rPr lang="en-US" sz="3200" b="1" u="sng" dirty="0" smtClean="0"/>
              <a:t>Base:</a:t>
            </a:r>
          </a:p>
          <a:p>
            <a:r>
              <a:rPr lang="en-US" sz="3200" b="1" dirty="0" smtClean="0"/>
              <a:t>Production relations</a:t>
            </a:r>
          </a:p>
          <a:p>
            <a:r>
              <a:rPr lang="en-US" sz="3200" b="1" dirty="0" smtClean="0"/>
              <a:t>Production forces</a:t>
            </a:r>
            <a:endParaRPr lang="en-US" sz="3200" b="1" dirty="0"/>
          </a:p>
        </p:txBody>
      </p:sp>
      <p:sp>
        <p:nvSpPr>
          <p:cNvPr id="4" name="TextBox 3"/>
          <p:cNvSpPr txBox="1"/>
          <p:nvPr/>
        </p:nvSpPr>
        <p:spPr>
          <a:xfrm>
            <a:off x="191703" y="304800"/>
            <a:ext cx="9028497" cy="923330"/>
          </a:xfrm>
          <a:prstGeom prst="rect">
            <a:avLst/>
          </a:prstGeom>
          <a:noFill/>
        </p:spPr>
        <p:txBody>
          <a:bodyPr wrap="none" rtlCol="0">
            <a:spAutoFit/>
          </a:bodyPr>
          <a:lstStyle/>
          <a:p>
            <a:r>
              <a:rPr lang="en-US" sz="5400" b="1" dirty="0" smtClean="0"/>
              <a:t>The basic categories of society</a:t>
            </a:r>
            <a:r>
              <a:rPr lang="en-US" sz="5400" dirty="0" smtClean="0"/>
              <a:t> </a:t>
            </a:r>
            <a:endParaRPr lang="en-US" sz="5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839200" cy="6370975"/>
          </a:xfrm>
          <a:prstGeom prst="rect">
            <a:avLst/>
          </a:prstGeom>
        </p:spPr>
        <p:txBody>
          <a:bodyPr wrap="square">
            <a:spAutoFit/>
          </a:bodyPr>
          <a:lstStyle/>
          <a:p>
            <a:r>
              <a:rPr lang="en-US" sz="4800" b="1" dirty="0" smtClean="0"/>
              <a:t>      Describing the Black subject</a:t>
            </a:r>
          </a:p>
          <a:p>
            <a:r>
              <a:rPr lang="en-US" sz="4000" b="1" u="sng" dirty="0" smtClean="0"/>
              <a:t>Superstructure:</a:t>
            </a:r>
          </a:p>
          <a:p>
            <a:r>
              <a:rPr lang="en-US" sz="4000" b="1" dirty="0" smtClean="0"/>
              <a:t>Consciousness</a:t>
            </a:r>
          </a:p>
          <a:p>
            <a:r>
              <a:rPr lang="en-US" sz="4000" b="1" dirty="0" smtClean="0"/>
              <a:t>Cultural relations</a:t>
            </a:r>
          </a:p>
          <a:p>
            <a:r>
              <a:rPr lang="en-US" sz="4000" b="1" dirty="0" smtClean="0"/>
              <a:t>Social relations</a:t>
            </a:r>
          </a:p>
          <a:p>
            <a:r>
              <a:rPr lang="en-US" sz="4000" b="1" dirty="0" smtClean="0"/>
              <a:t>Demography</a:t>
            </a:r>
          </a:p>
          <a:p>
            <a:endParaRPr lang="en-US" sz="4000" b="1" dirty="0" smtClean="0"/>
          </a:p>
          <a:p>
            <a:r>
              <a:rPr lang="en-US" sz="4000" b="1" u="sng" dirty="0" smtClean="0"/>
              <a:t>Base:</a:t>
            </a:r>
          </a:p>
          <a:p>
            <a:r>
              <a:rPr lang="en-US" sz="4000" b="1" dirty="0" smtClean="0"/>
              <a:t>Production relations</a:t>
            </a:r>
          </a:p>
          <a:p>
            <a:r>
              <a:rPr lang="en-US" sz="4000" b="1" dirty="0" smtClean="0"/>
              <a:t>Production forces</a:t>
            </a:r>
            <a:endParaRPr lang="en-US" sz="4000" b="1" dirty="0"/>
          </a:p>
        </p:txBody>
      </p:sp>
      <p:sp>
        <p:nvSpPr>
          <p:cNvPr id="3" name="TextBox 2"/>
          <p:cNvSpPr txBox="1"/>
          <p:nvPr/>
        </p:nvSpPr>
        <p:spPr>
          <a:xfrm>
            <a:off x="4526158" y="1143000"/>
            <a:ext cx="4694042" cy="5262979"/>
          </a:xfrm>
          <a:prstGeom prst="rect">
            <a:avLst/>
          </a:prstGeom>
          <a:noFill/>
        </p:spPr>
        <p:txBody>
          <a:bodyPr wrap="none" rtlCol="0">
            <a:spAutoFit/>
          </a:bodyPr>
          <a:lstStyle/>
          <a:p>
            <a:r>
              <a:rPr lang="en-US" sz="2400" b="1" i="1" dirty="0" smtClean="0"/>
              <a:t>The Black experience is usually</a:t>
            </a:r>
          </a:p>
          <a:p>
            <a:r>
              <a:rPr lang="en-US" sz="2400" b="1" i="1" dirty="0" smtClean="0"/>
              <a:t>described in terms of how many</a:t>
            </a:r>
          </a:p>
          <a:p>
            <a:r>
              <a:rPr lang="en-US" sz="2400" b="1" i="1" dirty="0" smtClean="0"/>
              <a:t>and where Black people are, what</a:t>
            </a:r>
          </a:p>
          <a:p>
            <a:r>
              <a:rPr lang="en-US" sz="2400" b="1" i="1" dirty="0" smtClean="0"/>
              <a:t>kind of social and cultural life they </a:t>
            </a:r>
          </a:p>
          <a:p>
            <a:r>
              <a:rPr lang="en-US" sz="2400" b="1" i="1" dirty="0" smtClean="0"/>
              <a:t>have and what they think.</a:t>
            </a:r>
          </a:p>
          <a:p>
            <a:endParaRPr lang="en-US" sz="2400" b="1" i="1" dirty="0" smtClean="0"/>
          </a:p>
          <a:p>
            <a:endParaRPr lang="en-US" sz="2400" b="1" i="1" dirty="0" smtClean="0"/>
          </a:p>
          <a:p>
            <a:endParaRPr lang="en-US" sz="2400" b="1" i="1" dirty="0" smtClean="0"/>
          </a:p>
          <a:p>
            <a:endParaRPr lang="en-US" sz="2400" b="1" i="1" dirty="0" smtClean="0"/>
          </a:p>
          <a:p>
            <a:endParaRPr lang="en-US" sz="2400" b="1" i="1" dirty="0" smtClean="0"/>
          </a:p>
          <a:p>
            <a:r>
              <a:rPr lang="en-US" sz="2400" b="1" i="1" dirty="0" smtClean="0"/>
              <a:t>Black people have survived based </a:t>
            </a:r>
          </a:p>
          <a:p>
            <a:r>
              <a:rPr lang="en-US" sz="2400" b="1" i="1" dirty="0" smtClean="0"/>
              <a:t>on  what work they do – this is </a:t>
            </a:r>
          </a:p>
          <a:p>
            <a:r>
              <a:rPr lang="en-US" sz="2400" b="1" i="1" dirty="0" smtClean="0"/>
              <a:t>fundamental and defines ones </a:t>
            </a:r>
          </a:p>
          <a:p>
            <a:r>
              <a:rPr lang="en-US" sz="2400" b="1" i="1" dirty="0" smtClean="0"/>
              <a:t>quality of life possibility.</a:t>
            </a:r>
            <a:endParaRPr lang="en-US" sz="2400" b="1" i="1" dirty="0"/>
          </a:p>
        </p:txBody>
      </p:sp>
      <p:pic>
        <p:nvPicPr>
          <p:cNvPr id="6146" name="Picture 2"/>
          <p:cNvPicPr>
            <a:picLocks noChangeAspect="1" noChangeArrowheads="1"/>
          </p:cNvPicPr>
          <p:nvPr/>
        </p:nvPicPr>
        <p:blipFill>
          <a:blip r:embed="rId2" cstate="print"/>
          <a:srcRect l="10889" t="7143" r="10889" b="21429"/>
          <a:stretch>
            <a:fillRect/>
          </a:stretch>
        </p:blipFill>
        <p:spPr bwMode="auto">
          <a:xfrm>
            <a:off x="5562600" y="3124200"/>
            <a:ext cx="16764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77833" cy="707886"/>
          </a:xfrm>
          <a:prstGeom prst="rect">
            <a:avLst/>
          </a:prstGeom>
          <a:noFill/>
        </p:spPr>
        <p:txBody>
          <a:bodyPr wrap="none" rtlCol="0">
            <a:spAutoFit/>
          </a:bodyPr>
          <a:lstStyle/>
          <a:p>
            <a:r>
              <a:rPr lang="en-US" sz="4000" b="1" dirty="0" smtClean="0"/>
              <a:t>Critical technology in the Black experience</a:t>
            </a:r>
            <a:endParaRPr lang="en-US" sz="4000" b="1" dirty="0"/>
          </a:p>
        </p:txBody>
      </p:sp>
      <p:pic>
        <p:nvPicPr>
          <p:cNvPr id="7170" name="Picture 2"/>
          <p:cNvPicPr>
            <a:picLocks noChangeAspect="1" noChangeArrowheads="1"/>
          </p:cNvPicPr>
          <p:nvPr/>
        </p:nvPicPr>
        <p:blipFill>
          <a:blip r:embed="rId2" cstate="print"/>
          <a:srcRect/>
          <a:stretch>
            <a:fillRect/>
          </a:stretch>
        </p:blipFill>
        <p:spPr bwMode="auto">
          <a:xfrm>
            <a:off x="0" y="3200400"/>
            <a:ext cx="4267200" cy="32385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152400" y="990600"/>
            <a:ext cx="2619375" cy="174307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6477000" y="1066800"/>
            <a:ext cx="2562386" cy="2362200"/>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4478771" y="3886199"/>
            <a:ext cx="4665230" cy="2971801"/>
          </a:xfrm>
          <a:prstGeom prst="rect">
            <a:avLst/>
          </a:prstGeom>
          <a:noFill/>
          <a:ln w="9525">
            <a:noFill/>
            <a:miter lim="800000"/>
            <a:headEnd/>
            <a:tailEnd/>
          </a:ln>
        </p:spPr>
      </p:pic>
      <p:sp>
        <p:nvSpPr>
          <p:cNvPr id="7" name="TextBox 6"/>
          <p:cNvSpPr txBox="1"/>
          <p:nvPr/>
        </p:nvSpPr>
        <p:spPr>
          <a:xfrm>
            <a:off x="2819400" y="990600"/>
            <a:ext cx="3779496" cy="2092881"/>
          </a:xfrm>
          <a:prstGeom prst="rect">
            <a:avLst/>
          </a:prstGeom>
          <a:noFill/>
        </p:spPr>
        <p:txBody>
          <a:bodyPr wrap="none" rtlCol="0">
            <a:spAutoFit/>
          </a:bodyPr>
          <a:lstStyle/>
          <a:p>
            <a:r>
              <a:rPr lang="en-US" sz="2600" b="1" dirty="0" smtClean="0"/>
              <a:t>The cotton gin (1793) </a:t>
            </a:r>
          </a:p>
          <a:p>
            <a:r>
              <a:rPr lang="en-US" sz="2600" b="1" dirty="0" smtClean="0"/>
              <a:t>increased demand for </a:t>
            </a:r>
          </a:p>
          <a:p>
            <a:r>
              <a:rPr lang="en-US" sz="2600" b="1" dirty="0" smtClean="0"/>
              <a:t>labor, but the mechanical </a:t>
            </a:r>
          </a:p>
          <a:p>
            <a:r>
              <a:rPr lang="en-US" sz="2600" b="1" dirty="0" smtClean="0"/>
              <a:t>cotton picker (1936) </a:t>
            </a:r>
          </a:p>
          <a:p>
            <a:r>
              <a:rPr lang="en-US" sz="2600" b="1" dirty="0" smtClean="0"/>
              <a:t>ended it.</a:t>
            </a:r>
            <a:endParaRPr lang="en-US" sz="26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
            <a:ext cx="9177833" cy="707886"/>
          </a:xfrm>
          <a:prstGeom prst="rect">
            <a:avLst/>
          </a:prstGeom>
        </p:spPr>
        <p:txBody>
          <a:bodyPr wrap="none">
            <a:spAutoFit/>
          </a:bodyPr>
          <a:lstStyle/>
          <a:p>
            <a:r>
              <a:rPr lang="en-US" sz="4000" b="1" dirty="0" smtClean="0"/>
              <a:t>Critical technology in the Black experience</a:t>
            </a:r>
            <a:endParaRPr lang="en-US" sz="4000" b="1" dirty="0"/>
          </a:p>
        </p:txBody>
      </p:sp>
      <p:pic>
        <p:nvPicPr>
          <p:cNvPr id="8194" name="Picture 2"/>
          <p:cNvPicPr>
            <a:picLocks noChangeAspect="1" noChangeArrowheads="1"/>
          </p:cNvPicPr>
          <p:nvPr/>
        </p:nvPicPr>
        <p:blipFill>
          <a:blip r:embed="rId2" cstate="print"/>
          <a:srcRect/>
          <a:stretch>
            <a:fillRect/>
          </a:stretch>
        </p:blipFill>
        <p:spPr bwMode="auto">
          <a:xfrm>
            <a:off x="1295400" y="838200"/>
            <a:ext cx="2286000" cy="19431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228600" y="3733800"/>
            <a:ext cx="4287022" cy="2905125"/>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4800600" y="1174324"/>
            <a:ext cx="4124325" cy="5150276"/>
          </a:xfrm>
          <a:prstGeom prst="rect">
            <a:avLst/>
          </a:prstGeom>
          <a:noFill/>
          <a:ln w="9525">
            <a:noFill/>
            <a:miter lim="800000"/>
            <a:headEnd/>
            <a:tailEnd/>
          </a:ln>
        </p:spPr>
      </p:pic>
      <p:sp>
        <p:nvSpPr>
          <p:cNvPr id="6" name="TextBox 5"/>
          <p:cNvSpPr txBox="1"/>
          <p:nvPr/>
        </p:nvSpPr>
        <p:spPr>
          <a:xfrm>
            <a:off x="381000" y="2743200"/>
            <a:ext cx="4065985" cy="954107"/>
          </a:xfrm>
          <a:prstGeom prst="rect">
            <a:avLst/>
          </a:prstGeom>
          <a:noFill/>
        </p:spPr>
        <p:txBody>
          <a:bodyPr wrap="none" rtlCol="0">
            <a:spAutoFit/>
          </a:bodyPr>
          <a:lstStyle/>
          <a:p>
            <a:pPr algn="ctr"/>
            <a:r>
              <a:rPr lang="en-US" sz="2800" b="1" dirty="0" smtClean="0"/>
              <a:t>Assembly line production:</a:t>
            </a:r>
          </a:p>
          <a:p>
            <a:pPr algn="ctr"/>
            <a:r>
              <a:rPr lang="en-US" sz="2800" b="1" dirty="0" smtClean="0"/>
              <a:t>From people to robots</a:t>
            </a:r>
            <a:endParaRPr lang="en-US" sz="28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28600" y="247649"/>
            <a:ext cx="2209800" cy="3394057"/>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228600" y="3733800"/>
            <a:ext cx="5795992" cy="2981325"/>
          </a:xfrm>
          <a:prstGeom prst="rect">
            <a:avLst/>
          </a:prstGeom>
          <a:noFill/>
          <a:ln w="9525">
            <a:noFill/>
            <a:miter lim="800000"/>
            <a:headEnd/>
            <a:tailEnd/>
          </a:ln>
        </p:spPr>
      </p:pic>
      <p:pic>
        <p:nvPicPr>
          <p:cNvPr id="9221" name="Picture 5"/>
          <p:cNvPicPr>
            <a:picLocks noChangeAspect="1" noChangeArrowheads="1"/>
          </p:cNvPicPr>
          <p:nvPr/>
        </p:nvPicPr>
        <p:blipFill>
          <a:blip r:embed="rId4" cstate="print"/>
          <a:srcRect/>
          <a:stretch>
            <a:fillRect/>
          </a:stretch>
        </p:blipFill>
        <p:spPr bwMode="auto">
          <a:xfrm>
            <a:off x="6781800" y="3699670"/>
            <a:ext cx="1905000" cy="2996406"/>
          </a:xfrm>
          <a:prstGeom prst="rect">
            <a:avLst/>
          </a:prstGeom>
          <a:noFill/>
          <a:ln w="9525">
            <a:noFill/>
            <a:miter lim="800000"/>
            <a:headEnd/>
            <a:tailEnd/>
          </a:ln>
        </p:spPr>
      </p:pic>
      <p:pic>
        <p:nvPicPr>
          <p:cNvPr id="9222" name="Picture 6"/>
          <p:cNvPicPr>
            <a:picLocks noChangeAspect="1" noChangeArrowheads="1"/>
          </p:cNvPicPr>
          <p:nvPr/>
        </p:nvPicPr>
        <p:blipFill>
          <a:blip r:embed="rId5" cstate="print"/>
          <a:srcRect/>
          <a:stretch>
            <a:fillRect/>
          </a:stretch>
        </p:blipFill>
        <p:spPr bwMode="auto">
          <a:xfrm>
            <a:off x="4724400" y="123825"/>
            <a:ext cx="4267200" cy="3492910"/>
          </a:xfrm>
          <a:prstGeom prst="rect">
            <a:avLst/>
          </a:prstGeom>
          <a:noFill/>
          <a:ln w="9525">
            <a:noFill/>
            <a:miter lim="800000"/>
            <a:headEnd/>
            <a:tailEnd/>
          </a:ln>
        </p:spPr>
      </p:pic>
      <p:sp>
        <p:nvSpPr>
          <p:cNvPr id="7" name="TextBox 6"/>
          <p:cNvSpPr txBox="1"/>
          <p:nvPr/>
        </p:nvSpPr>
        <p:spPr>
          <a:xfrm>
            <a:off x="2514600" y="0"/>
            <a:ext cx="2042675" cy="3785652"/>
          </a:xfrm>
          <a:prstGeom prst="rect">
            <a:avLst/>
          </a:prstGeom>
          <a:noFill/>
        </p:spPr>
        <p:txBody>
          <a:bodyPr wrap="none" rtlCol="0">
            <a:spAutoFit/>
          </a:bodyPr>
          <a:lstStyle/>
          <a:p>
            <a:r>
              <a:rPr lang="en-US" sz="4000" b="1" dirty="0" smtClean="0"/>
              <a:t>Change</a:t>
            </a:r>
          </a:p>
          <a:p>
            <a:r>
              <a:rPr lang="en-US" sz="4000" b="1" dirty="0" smtClean="0"/>
              <a:t>comes </a:t>
            </a:r>
          </a:p>
          <a:p>
            <a:r>
              <a:rPr lang="en-US" sz="4000" b="1" dirty="0" smtClean="0"/>
              <a:t>from the</a:t>
            </a:r>
          </a:p>
          <a:p>
            <a:r>
              <a:rPr lang="en-US" sz="4000" b="1" dirty="0" smtClean="0"/>
              <a:t>politics </a:t>
            </a:r>
          </a:p>
          <a:p>
            <a:r>
              <a:rPr lang="en-US" sz="4000" b="1" dirty="0" smtClean="0"/>
              <a:t>of class</a:t>
            </a:r>
          </a:p>
          <a:p>
            <a:r>
              <a:rPr lang="en-US" sz="4000" b="1" dirty="0" smtClean="0"/>
              <a:t>struggle</a:t>
            </a:r>
            <a:endParaRPr lang="en-US" sz="40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6585" y="228600"/>
            <a:ext cx="7776360" cy="1107996"/>
          </a:xfrm>
          <a:prstGeom prst="rect">
            <a:avLst/>
          </a:prstGeom>
          <a:noFill/>
        </p:spPr>
        <p:txBody>
          <a:bodyPr wrap="none" rtlCol="0">
            <a:spAutoFit/>
          </a:bodyPr>
          <a:lstStyle/>
          <a:p>
            <a:r>
              <a:rPr lang="en-US" sz="6600" b="1" dirty="0" smtClean="0"/>
              <a:t>The logic is dialectical</a:t>
            </a:r>
          </a:p>
        </p:txBody>
      </p:sp>
      <p:pic>
        <p:nvPicPr>
          <p:cNvPr id="10242" name="Picture 2"/>
          <p:cNvPicPr>
            <a:picLocks noChangeAspect="1" noChangeArrowheads="1"/>
          </p:cNvPicPr>
          <p:nvPr/>
        </p:nvPicPr>
        <p:blipFill>
          <a:blip r:embed="rId2" cstate="print"/>
          <a:srcRect/>
          <a:stretch>
            <a:fillRect/>
          </a:stretch>
        </p:blipFill>
        <p:spPr bwMode="auto">
          <a:xfrm>
            <a:off x="2303979" y="1228725"/>
            <a:ext cx="4481573" cy="2809875"/>
          </a:xfrm>
          <a:prstGeom prst="rect">
            <a:avLst/>
          </a:prstGeom>
          <a:noFill/>
          <a:ln w="9525">
            <a:noFill/>
            <a:miter lim="800000"/>
            <a:headEnd/>
            <a:tailEnd/>
          </a:ln>
        </p:spPr>
      </p:pic>
      <p:sp>
        <p:nvSpPr>
          <p:cNvPr id="4" name="TextBox 3"/>
          <p:cNvSpPr txBox="1"/>
          <p:nvPr/>
        </p:nvSpPr>
        <p:spPr>
          <a:xfrm>
            <a:off x="421232" y="3810000"/>
            <a:ext cx="8247066" cy="3046988"/>
          </a:xfrm>
          <a:prstGeom prst="rect">
            <a:avLst/>
          </a:prstGeom>
          <a:noFill/>
        </p:spPr>
        <p:txBody>
          <a:bodyPr wrap="none" rtlCol="0">
            <a:spAutoFit/>
          </a:bodyPr>
          <a:lstStyle/>
          <a:p>
            <a:pPr algn="ctr"/>
            <a:r>
              <a:rPr lang="en-US" sz="4800" b="1" dirty="0" smtClean="0"/>
              <a:t>The Black experience goes from</a:t>
            </a:r>
          </a:p>
          <a:p>
            <a:pPr algn="ctr"/>
            <a:r>
              <a:rPr lang="en-US" sz="4800" b="1" dirty="0" smtClean="0"/>
              <a:t>Modes of social </a:t>
            </a:r>
            <a:r>
              <a:rPr lang="en-US" sz="4800" b="1" u="sng" dirty="0" smtClean="0"/>
              <a:t>cohesion</a:t>
            </a:r>
          </a:p>
          <a:p>
            <a:pPr algn="ctr"/>
            <a:r>
              <a:rPr lang="en-US" sz="4800" b="1" dirty="0"/>
              <a:t>t</a:t>
            </a:r>
            <a:r>
              <a:rPr lang="en-US" sz="4800" b="1" dirty="0" smtClean="0"/>
              <a:t>o </a:t>
            </a:r>
          </a:p>
          <a:p>
            <a:pPr algn="ctr"/>
            <a:r>
              <a:rPr lang="en-US" sz="4800" b="1" dirty="0" smtClean="0"/>
              <a:t>Modes of social </a:t>
            </a:r>
            <a:r>
              <a:rPr lang="en-US" sz="4800" b="1" u="sng" dirty="0" smtClean="0"/>
              <a:t>disruption</a:t>
            </a:r>
            <a:endParaRPr lang="en-US" sz="4800" b="1" u="sng"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9265" y="76200"/>
            <a:ext cx="2898935" cy="6301725"/>
          </a:xfrm>
          <a:prstGeom prst="rect">
            <a:avLst/>
          </a:prstGeom>
          <a:noFill/>
        </p:spPr>
        <p:txBody>
          <a:bodyPr wrap="none" rtlCol="0">
            <a:spAutoFit/>
          </a:bodyPr>
          <a:lstStyle/>
          <a:p>
            <a:pPr algn="r">
              <a:spcAft>
                <a:spcPts val="300"/>
              </a:spcAft>
            </a:pPr>
            <a:r>
              <a:rPr lang="en-US" sz="3200" b="1" dirty="0" smtClean="0"/>
              <a:t>Modes of</a:t>
            </a:r>
          </a:p>
          <a:p>
            <a:pPr algn="r">
              <a:spcAft>
                <a:spcPts val="300"/>
              </a:spcAft>
            </a:pPr>
            <a:r>
              <a:rPr lang="en-US" sz="3200" b="1" dirty="0" smtClean="0"/>
              <a:t>Social cohesion</a:t>
            </a:r>
          </a:p>
          <a:p>
            <a:pPr>
              <a:spcAft>
                <a:spcPts val="300"/>
              </a:spcAft>
            </a:pPr>
            <a:endParaRPr lang="en-US" sz="2400" dirty="0" smtClean="0"/>
          </a:p>
          <a:p>
            <a:pPr algn="r">
              <a:spcAft>
                <a:spcPts val="300"/>
              </a:spcAft>
            </a:pPr>
            <a:r>
              <a:rPr lang="en-US" sz="3200" dirty="0" smtClean="0"/>
              <a:t>Africa</a:t>
            </a:r>
          </a:p>
          <a:p>
            <a:pPr algn="r">
              <a:spcAft>
                <a:spcPts val="300"/>
              </a:spcAft>
            </a:pPr>
            <a:endParaRPr lang="en-US" sz="3200" dirty="0" smtClean="0"/>
          </a:p>
          <a:p>
            <a:pPr algn="r">
              <a:spcAft>
                <a:spcPts val="300"/>
              </a:spcAft>
            </a:pPr>
            <a:r>
              <a:rPr lang="en-US" sz="3200" dirty="0" smtClean="0"/>
              <a:t>Slavery</a:t>
            </a:r>
          </a:p>
          <a:p>
            <a:pPr algn="r">
              <a:spcAft>
                <a:spcPts val="300"/>
              </a:spcAft>
            </a:pPr>
            <a:endParaRPr lang="en-US" sz="3200" dirty="0" smtClean="0"/>
          </a:p>
          <a:p>
            <a:pPr algn="r">
              <a:spcAft>
                <a:spcPts val="300"/>
              </a:spcAft>
            </a:pPr>
            <a:r>
              <a:rPr lang="en-US" sz="3200" dirty="0" smtClean="0"/>
              <a:t>Rural</a:t>
            </a:r>
          </a:p>
          <a:p>
            <a:pPr algn="r">
              <a:spcAft>
                <a:spcPts val="300"/>
              </a:spcAft>
            </a:pPr>
            <a:endParaRPr lang="en-US" sz="3200" dirty="0" smtClean="0"/>
          </a:p>
          <a:p>
            <a:pPr algn="r">
              <a:spcAft>
                <a:spcPts val="300"/>
              </a:spcAft>
            </a:pPr>
            <a:r>
              <a:rPr lang="en-US" sz="3200" dirty="0" smtClean="0"/>
              <a:t>Urban</a:t>
            </a:r>
          </a:p>
          <a:p>
            <a:pPr algn="r">
              <a:spcAft>
                <a:spcPts val="300"/>
              </a:spcAft>
            </a:pPr>
            <a:endParaRPr lang="en-US" sz="3200" dirty="0" smtClean="0"/>
          </a:p>
          <a:p>
            <a:pPr algn="r">
              <a:spcAft>
                <a:spcPts val="300"/>
              </a:spcAft>
            </a:pPr>
            <a:r>
              <a:rPr lang="en-US" sz="3200" dirty="0" smtClean="0"/>
              <a:t>Information</a:t>
            </a:r>
          </a:p>
        </p:txBody>
      </p:sp>
      <p:sp>
        <p:nvSpPr>
          <p:cNvPr id="3" name="Rectangle 2"/>
          <p:cNvSpPr/>
          <p:nvPr/>
        </p:nvSpPr>
        <p:spPr>
          <a:xfrm>
            <a:off x="5105400" y="76200"/>
            <a:ext cx="3429000" cy="5678478"/>
          </a:xfrm>
          <a:prstGeom prst="rect">
            <a:avLst/>
          </a:prstGeom>
        </p:spPr>
        <p:txBody>
          <a:bodyPr wrap="square">
            <a:spAutoFit/>
          </a:bodyPr>
          <a:lstStyle/>
          <a:p>
            <a:pPr>
              <a:spcAft>
                <a:spcPts val="300"/>
              </a:spcAft>
            </a:pPr>
            <a:r>
              <a:rPr lang="en-US" sz="3200" b="1" dirty="0" smtClean="0"/>
              <a:t>Modes of</a:t>
            </a:r>
          </a:p>
          <a:p>
            <a:pPr>
              <a:spcAft>
                <a:spcPts val="300"/>
              </a:spcAft>
            </a:pPr>
            <a:r>
              <a:rPr lang="en-US" sz="3200" b="1" dirty="0" smtClean="0"/>
              <a:t>Social disruption</a:t>
            </a:r>
          </a:p>
          <a:p>
            <a:pPr algn="ctr">
              <a:spcAft>
                <a:spcPts val="300"/>
              </a:spcAft>
            </a:pPr>
            <a:endParaRPr lang="en-US" sz="3200" b="1" dirty="0" smtClean="0"/>
          </a:p>
          <a:p>
            <a:pPr>
              <a:spcAft>
                <a:spcPts val="300"/>
              </a:spcAft>
            </a:pPr>
            <a:endParaRPr lang="en-US" dirty="0" smtClean="0"/>
          </a:p>
          <a:p>
            <a:pPr>
              <a:spcAft>
                <a:spcPts val="300"/>
              </a:spcAft>
            </a:pPr>
            <a:r>
              <a:rPr lang="en-US" sz="3200" dirty="0" smtClean="0"/>
              <a:t>Slave trade</a:t>
            </a:r>
          </a:p>
          <a:p>
            <a:pPr>
              <a:spcAft>
                <a:spcPts val="300"/>
              </a:spcAft>
            </a:pPr>
            <a:endParaRPr lang="en-US" sz="3200" dirty="0" smtClean="0"/>
          </a:p>
          <a:p>
            <a:pPr>
              <a:spcAft>
                <a:spcPts val="300"/>
              </a:spcAft>
            </a:pPr>
            <a:r>
              <a:rPr lang="en-US" sz="3200" dirty="0" smtClean="0"/>
              <a:t>Emancipation</a:t>
            </a:r>
          </a:p>
          <a:p>
            <a:pPr>
              <a:spcAft>
                <a:spcPts val="300"/>
              </a:spcAft>
            </a:pPr>
            <a:endParaRPr lang="en-US" sz="3200" dirty="0" smtClean="0"/>
          </a:p>
          <a:p>
            <a:pPr>
              <a:spcAft>
                <a:spcPts val="300"/>
              </a:spcAft>
            </a:pPr>
            <a:r>
              <a:rPr lang="en-US" sz="3200" dirty="0" smtClean="0"/>
              <a:t>Great migrations</a:t>
            </a:r>
          </a:p>
          <a:p>
            <a:pPr>
              <a:spcAft>
                <a:spcPts val="300"/>
              </a:spcAft>
            </a:pPr>
            <a:endParaRPr lang="en-US" sz="3200" dirty="0" smtClean="0"/>
          </a:p>
          <a:p>
            <a:pPr>
              <a:spcAft>
                <a:spcPts val="300"/>
              </a:spcAft>
            </a:pPr>
            <a:r>
              <a:rPr lang="en-US" sz="3200" dirty="0" smtClean="0"/>
              <a:t>Crisis</a:t>
            </a:r>
          </a:p>
        </p:txBody>
      </p:sp>
      <p:sp>
        <p:nvSpPr>
          <p:cNvPr id="4" name="TextBox 3"/>
          <p:cNvSpPr txBox="1"/>
          <p:nvPr/>
        </p:nvSpPr>
        <p:spPr>
          <a:xfrm>
            <a:off x="0" y="6334780"/>
            <a:ext cx="9144000" cy="523220"/>
          </a:xfrm>
          <a:prstGeom prst="rect">
            <a:avLst/>
          </a:prstGeom>
          <a:noFill/>
        </p:spPr>
        <p:txBody>
          <a:bodyPr wrap="square" rtlCol="0">
            <a:spAutoFit/>
          </a:bodyPr>
          <a:lstStyle/>
          <a:p>
            <a:pPr algn="ctr"/>
            <a:r>
              <a:rPr lang="en-US" sz="2800" b="1" dirty="0" smtClean="0"/>
              <a:t>The basic difference is trans-generation continuity</a:t>
            </a:r>
            <a:endParaRPr lang="en-US" sz="2800" b="1" dirty="0"/>
          </a:p>
        </p:txBody>
      </p:sp>
      <p:cxnSp>
        <p:nvCxnSpPr>
          <p:cNvPr id="9" name="Straight Arrow Connector 8"/>
          <p:cNvCxnSpPr/>
          <p:nvPr/>
        </p:nvCxnSpPr>
        <p:spPr>
          <a:xfrm>
            <a:off x="4038600" y="5105400"/>
            <a:ext cx="9144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038600" y="5638800"/>
            <a:ext cx="838200" cy="457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114800" y="4085492"/>
            <a:ext cx="9144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038600" y="4495800"/>
            <a:ext cx="838200" cy="457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038600" y="3048000"/>
            <a:ext cx="9144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038600" y="3429000"/>
            <a:ext cx="914400" cy="457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038600" y="1951892"/>
            <a:ext cx="8382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038600" y="2514600"/>
            <a:ext cx="914400" cy="381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643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16082"/>
            <a:ext cx="5912388" cy="3970318"/>
          </a:xfrm>
          <a:prstGeom prst="rect">
            <a:avLst/>
          </a:prstGeom>
          <a:noFill/>
        </p:spPr>
        <p:txBody>
          <a:bodyPr wrap="none" rtlCol="0">
            <a:spAutoFit/>
          </a:bodyPr>
          <a:lstStyle/>
          <a:p>
            <a:r>
              <a:rPr lang="en-US" sz="3600" b="1" dirty="0" smtClean="0"/>
              <a:t>What </a:t>
            </a:r>
            <a:r>
              <a:rPr lang="en-US" sz="3600" b="1" dirty="0" smtClean="0"/>
              <a:t>is history?  What</a:t>
            </a:r>
          </a:p>
          <a:p>
            <a:r>
              <a:rPr lang="en-US" sz="3600" b="1" dirty="0" smtClean="0"/>
              <a:t>has been the history of the </a:t>
            </a:r>
          </a:p>
          <a:p>
            <a:r>
              <a:rPr lang="en-US" sz="3600" b="1" dirty="0" smtClean="0"/>
              <a:t>African American experience?</a:t>
            </a:r>
          </a:p>
          <a:p>
            <a:endParaRPr lang="en-US" sz="3600" b="1" dirty="0" smtClean="0"/>
          </a:p>
          <a:p>
            <a:r>
              <a:rPr lang="en-US" sz="3600" b="1" dirty="0" smtClean="0"/>
              <a:t>Can </a:t>
            </a:r>
            <a:r>
              <a:rPr lang="en-US" sz="3600" b="1" dirty="0" smtClean="0"/>
              <a:t>we create a theory </a:t>
            </a:r>
          </a:p>
          <a:p>
            <a:r>
              <a:rPr lang="en-US" sz="3600" b="1" dirty="0" smtClean="0"/>
              <a:t>of Black history? Yes, and </a:t>
            </a:r>
          </a:p>
          <a:p>
            <a:r>
              <a:rPr lang="en-US" sz="3600" b="1" dirty="0" smtClean="0"/>
              <a:t>here’s how.</a:t>
            </a:r>
            <a:endParaRPr lang="en-US" sz="3600" b="1" dirty="0"/>
          </a:p>
        </p:txBody>
      </p:sp>
      <p:pic>
        <p:nvPicPr>
          <p:cNvPr id="1026" name="Picture 2"/>
          <p:cNvPicPr>
            <a:picLocks noChangeAspect="1" noChangeArrowheads="1"/>
          </p:cNvPicPr>
          <p:nvPr/>
        </p:nvPicPr>
        <p:blipFill>
          <a:blip r:embed="rId2" cstate="print"/>
          <a:srcRect/>
          <a:stretch>
            <a:fillRect/>
          </a:stretch>
        </p:blipFill>
        <p:spPr bwMode="auto">
          <a:xfrm>
            <a:off x="152400" y="5562600"/>
            <a:ext cx="1143000" cy="1143000"/>
          </a:xfrm>
          <a:prstGeom prst="rect">
            <a:avLst/>
          </a:prstGeom>
          <a:noFill/>
          <a:ln w="9525">
            <a:noFill/>
            <a:miter lim="800000"/>
            <a:headEnd/>
            <a:tailEnd/>
          </a:ln>
        </p:spPr>
      </p:pic>
      <p:pic>
        <p:nvPicPr>
          <p:cNvPr id="1027" name="Picture 3"/>
          <p:cNvPicPr>
            <a:picLocks noChangeAspect="1" noChangeArrowheads="1"/>
          </p:cNvPicPr>
          <p:nvPr/>
        </p:nvPicPr>
        <p:blipFill>
          <a:blip r:embed="rId2" cstate="print"/>
          <a:srcRect/>
          <a:stretch>
            <a:fillRect/>
          </a:stretch>
        </p:blipFill>
        <p:spPr bwMode="auto">
          <a:xfrm>
            <a:off x="1447800" y="5562600"/>
            <a:ext cx="1143000" cy="1143000"/>
          </a:xfrm>
          <a:prstGeom prst="rect">
            <a:avLst/>
          </a:prstGeom>
          <a:noFill/>
          <a:ln w="9525">
            <a:noFill/>
            <a:miter lim="800000"/>
            <a:headEnd/>
            <a:tailEnd/>
          </a:ln>
        </p:spPr>
      </p:pic>
      <p:pic>
        <p:nvPicPr>
          <p:cNvPr id="1028" name="Picture 4"/>
          <p:cNvPicPr>
            <a:picLocks noChangeAspect="1" noChangeArrowheads="1"/>
          </p:cNvPicPr>
          <p:nvPr/>
        </p:nvPicPr>
        <p:blipFill>
          <a:blip r:embed="rId2" cstate="print"/>
          <a:srcRect/>
          <a:stretch>
            <a:fillRect/>
          </a:stretch>
        </p:blipFill>
        <p:spPr bwMode="auto">
          <a:xfrm>
            <a:off x="2667000" y="5562600"/>
            <a:ext cx="1143000" cy="1143000"/>
          </a:xfrm>
          <a:prstGeom prst="rect">
            <a:avLst/>
          </a:prstGeom>
          <a:noFill/>
          <a:ln w="9525">
            <a:noFill/>
            <a:miter lim="800000"/>
            <a:headEnd/>
            <a:tailEnd/>
          </a:ln>
        </p:spPr>
      </p:pic>
      <p:pic>
        <p:nvPicPr>
          <p:cNvPr id="1029" name="Picture 5"/>
          <p:cNvPicPr>
            <a:picLocks noChangeAspect="1" noChangeArrowheads="1"/>
          </p:cNvPicPr>
          <p:nvPr/>
        </p:nvPicPr>
        <p:blipFill>
          <a:blip r:embed="rId2" cstate="print"/>
          <a:srcRect/>
          <a:stretch>
            <a:fillRect/>
          </a:stretch>
        </p:blipFill>
        <p:spPr bwMode="auto">
          <a:xfrm>
            <a:off x="3962400" y="5562600"/>
            <a:ext cx="1143000" cy="1143000"/>
          </a:xfrm>
          <a:prstGeom prst="rect">
            <a:avLst/>
          </a:prstGeom>
          <a:noFill/>
          <a:ln w="9525">
            <a:noFill/>
            <a:miter lim="800000"/>
            <a:headEnd/>
            <a:tailEnd/>
          </a:ln>
        </p:spPr>
      </p:pic>
      <p:pic>
        <p:nvPicPr>
          <p:cNvPr id="1030" name="Picture 6"/>
          <p:cNvPicPr>
            <a:picLocks noChangeAspect="1" noChangeArrowheads="1"/>
          </p:cNvPicPr>
          <p:nvPr/>
        </p:nvPicPr>
        <p:blipFill>
          <a:blip r:embed="rId2" cstate="print"/>
          <a:srcRect/>
          <a:stretch>
            <a:fillRect/>
          </a:stretch>
        </p:blipFill>
        <p:spPr bwMode="auto">
          <a:xfrm>
            <a:off x="5257800" y="5562600"/>
            <a:ext cx="1143000" cy="1143000"/>
          </a:xfrm>
          <a:prstGeom prst="rect">
            <a:avLst/>
          </a:prstGeom>
          <a:noFill/>
          <a:ln w="9525">
            <a:noFill/>
            <a:miter lim="800000"/>
            <a:headEnd/>
            <a:tailEnd/>
          </a:ln>
        </p:spPr>
      </p:pic>
      <p:pic>
        <p:nvPicPr>
          <p:cNvPr id="1031" name="Picture 7"/>
          <p:cNvPicPr>
            <a:picLocks noChangeAspect="1" noChangeArrowheads="1"/>
          </p:cNvPicPr>
          <p:nvPr/>
        </p:nvPicPr>
        <p:blipFill>
          <a:blip r:embed="rId2" cstate="print"/>
          <a:srcRect/>
          <a:stretch>
            <a:fillRect/>
          </a:stretch>
        </p:blipFill>
        <p:spPr bwMode="auto">
          <a:xfrm>
            <a:off x="6553200" y="5562600"/>
            <a:ext cx="1143000" cy="1143000"/>
          </a:xfrm>
          <a:prstGeom prst="rect">
            <a:avLst/>
          </a:prstGeom>
          <a:noFill/>
          <a:ln w="9525">
            <a:noFill/>
            <a:miter lim="800000"/>
            <a:headEnd/>
            <a:tailEnd/>
          </a:ln>
        </p:spPr>
      </p:pic>
      <p:pic>
        <p:nvPicPr>
          <p:cNvPr id="1032" name="Picture 8"/>
          <p:cNvPicPr>
            <a:picLocks noChangeAspect="1" noChangeArrowheads="1"/>
          </p:cNvPicPr>
          <p:nvPr/>
        </p:nvPicPr>
        <p:blipFill>
          <a:blip r:embed="rId2" cstate="print"/>
          <a:srcRect/>
          <a:stretch>
            <a:fillRect/>
          </a:stretch>
        </p:blipFill>
        <p:spPr bwMode="auto">
          <a:xfrm>
            <a:off x="7848600" y="5562600"/>
            <a:ext cx="1143000" cy="1143000"/>
          </a:xfrm>
          <a:prstGeom prst="rect">
            <a:avLst/>
          </a:prstGeom>
          <a:noFill/>
          <a:ln w="9525">
            <a:noFill/>
            <a:miter lim="800000"/>
            <a:headEnd/>
            <a:tailEnd/>
          </a:ln>
        </p:spPr>
      </p:pic>
      <p:pic>
        <p:nvPicPr>
          <p:cNvPr id="1034" name="Picture 10"/>
          <p:cNvPicPr>
            <a:picLocks noChangeAspect="1" noChangeArrowheads="1"/>
          </p:cNvPicPr>
          <p:nvPr/>
        </p:nvPicPr>
        <p:blipFill>
          <a:blip r:embed="rId3" cstate="print"/>
          <a:srcRect t="1458" r="2703"/>
          <a:stretch>
            <a:fillRect/>
          </a:stretch>
        </p:blipFill>
        <p:spPr bwMode="auto">
          <a:xfrm>
            <a:off x="6096000" y="1066800"/>
            <a:ext cx="2743200" cy="4267200"/>
          </a:xfrm>
          <a:prstGeom prst="rect">
            <a:avLst/>
          </a:prstGeom>
          <a:noFill/>
          <a:ln w="9525">
            <a:noFill/>
            <a:miter lim="800000"/>
            <a:headEnd/>
            <a:tailEnd/>
          </a:ln>
        </p:spPr>
      </p:pic>
      <p:pic>
        <p:nvPicPr>
          <p:cNvPr id="1035" name="Picture 11"/>
          <p:cNvPicPr>
            <a:picLocks noChangeAspect="1" noChangeArrowheads="1"/>
          </p:cNvPicPr>
          <p:nvPr/>
        </p:nvPicPr>
        <p:blipFill>
          <a:blip r:embed="rId4" cstate="print"/>
          <a:srcRect/>
          <a:stretch>
            <a:fillRect/>
          </a:stretch>
        </p:blipFill>
        <p:spPr bwMode="auto">
          <a:xfrm>
            <a:off x="457200" y="0"/>
            <a:ext cx="4267200" cy="1559169"/>
          </a:xfrm>
          <a:prstGeom prst="rect">
            <a:avLst/>
          </a:prstGeom>
          <a:noFill/>
          <a:ln w="9525">
            <a:noFill/>
            <a:miter lim="800000"/>
            <a:headEnd/>
            <a:tailEnd/>
          </a:ln>
        </p:spPr>
      </p:pic>
      <p:sp>
        <p:nvSpPr>
          <p:cNvPr id="12" name="TextBox 11"/>
          <p:cNvSpPr txBox="1"/>
          <p:nvPr/>
        </p:nvSpPr>
        <p:spPr>
          <a:xfrm>
            <a:off x="6096000" y="54114"/>
            <a:ext cx="2823465" cy="923330"/>
          </a:xfrm>
          <a:prstGeom prst="rect">
            <a:avLst/>
          </a:prstGeom>
          <a:noFill/>
        </p:spPr>
        <p:txBody>
          <a:bodyPr wrap="none" rtlCol="0">
            <a:spAutoFit/>
          </a:bodyPr>
          <a:lstStyle/>
          <a:p>
            <a:r>
              <a:rPr lang="en-US" sz="5400" b="1" dirty="0" smtClean="0"/>
              <a:t>Lecture 3</a:t>
            </a:r>
            <a:endParaRPr lang="en-US" sz="54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565" y="709597"/>
            <a:ext cx="9067800" cy="2123658"/>
          </a:xfrm>
          <a:prstGeom prst="rect">
            <a:avLst/>
          </a:prstGeom>
          <a:noFill/>
        </p:spPr>
        <p:txBody>
          <a:bodyPr wrap="square" rtlCol="0">
            <a:spAutoFit/>
          </a:bodyPr>
          <a:lstStyle/>
          <a:p>
            <a:pPr algn="ctr"/>
            <a:r>
              <a:rPr lang="en-US" sz="4400" b="1" dirty="0" smtClean="0"/>
              <a:t>Toward a macro-theoretical model </a:t>
            </a:r>
          </a:p>
          <a:p>
            <a:pPr algn="ctr"/>
            <a:r>
              <a:rPr lang="en-US" sz="4400" b="1" dirty="0" smtClean="0"/>
              <a:t>of the African American (USA) </a:t>
            </a:r>
          </a:p>
          <a:p>
            <a:pPr algn="ctr"/>
            <a:r>
              <a:rPr lang="en-US" sz="4400" b="1" dirty="0" smtClean="0"/>
              <a:t>historical experience</a:t>
            </a:r>
            <a:endParaRPr lang="en-US" sz="44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37449"/>
            <a:ext cx="9144000" cy="2853751"/>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6931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228600" y="1143000"/>
            <a:ext cx="1752600" cy="2720182"/>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2286000" y="1143000"/>
            <a:ext cx="1752600" cy="2743200"/>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4343400" y="1143000"/>
            <a:ext cx="1905000" cy="2730500"/>
          </a:xfrm>
          <a:prstGeom prst="rect">
            <a:avLst/>
          </a:prstGeom>
          <a:noFill/>
          <a:ln w="9525">
            <a:noFill/>
            <a:miter lim="800000"/>
            <a:headEnd/>
            <a:tailEnd/>
          </a:ln>
        </p:spPr>
      </p:pic>
      <p:pic>
        <p:nvPicPr>
          <p:cNvPr id="12293" name="Picture 5"/>
          <p:cNvPicPr>
            <a:picLocks noChangeAspect="1" noChangeArrowheads="1"/>
          </p:cNvPicPr>
          <p:nvPr/>
        </p:nvPicPr>
        <p:blipFill>
          <a:blip r:embed="rId5" cstate="print"/>
          <a:srcRect l="14444" r="14444"/>
          <a:stretch>
            <a:fillRect/>
          </a:stretch>
        </p:blipFill>
        <p:spPr bwMode="auto">
          <a:xfrm>
            <a:off x="6629400" y="1143000"/>
            <a:ext cx="1905000" cy="2678906"/>
          </a:xfrm>
          <a:prstGeom prst="rect">
            <a:avLst/>
          </a:prstGeom>
          <a:noFill/>
          <a:ln w="9525">
            <a:noFill/>
            <a:miter lim="800000"/>
            <a:headEnd/>
            <a:tailEnd/>
          </a:ln>
        </p:spPr>
      </p:pic>
      <p:pic>
        <p:nvPicPr>
          <p:cNvPr id="12294" name="Picture 6"/>
          <p:cNvPicPr>
            <a:picLocks noChangeAspect="1" noChangeArrowheads="1"/>
          </p:cNvPicPr>
          <p:nvPr/>
        </p:nvPicPr>
        <p:blipFill>
          <a:blip r:embed="rId6" cstate="print"/>
          <a:srcRect/>
          <a:stretch>
            <a:fillRect/>
          </a:stretch>
        </p:blipFill>
        <p:spPr bwMode="auto">
          <a:xfrm>
            <a:off x="228600" y="4114800"/>
            <a:ext cx="1752600" cy="2663264"/>
          </a:xfrm>
          <a:prstGeom prst="rect">
            <a:avLst/>
          </a:prstGeom>
          <a:noFill/>
          <a:ln w="9525">
            <a:noFill/>
            <a:miter lim="800000"/>
            <a:headEnd/>
            <a:tailEnd/>
          </a:ln>
        </p:spPr>
      </p:pic>
      <p:pic>
        <p:nvPicPr>
          <p:cNvPr id="12295" name="Picture 7"/>
          <p:cNvPicPr>
            <a:picLocks noChangeAspect="1" noChangeArrowheads="1"/>
          </p:cNvPicPr>
          <p:nvPr/>
        </p:nvPicPr>
        <p:blipFill>
          <a:blip r:embed="rId7" cstate="print"/>
          <a:srcRect/>
          <a:stretch>
            <a:fillRect/>
          </a:stretch>
        </p:blipFill>
        <p:spPr bwMode="auto">
          <a:xfrm>
            <a:off x="2362200" y="4172816"/>
            <a:ext cx="1752600" cy="2608984"/>
          </a:xfrm>
          <a:prstGeom prst="rect">
            <a:avLst/>
          </a:prstGeom>
          <a:noFill/>
          <a:ln w="9525">
            <a:noFill/>
            <a:miter lim="800000"/>
            <a:headEnd/>
            <a:tailEnd/>
          </a:ln>
        </p:spPr>
      </p:pic>
      <p:pic>
        <p:nvPicPr>
          <p:cNvPr id="12296" name="Picture 8"/>
          <p:cNvPicPr>
            <a:picLocks noChangeAspect="1" noChangeArrowheads="1"/>
          </p:cNvPicPr>
          <p:nvPr/>
        </p:nvPicPr>
        <p:blipFill>
          <a:blip r:embed="rId8" cstate="print"/>
          <a:srcRect/>
          <a:stretch>
            <a:fillRect/>
          </a:stretch>
        </p:blipFill>
        <p:spPr bwMode="auto">
          <a:xfrm>
            <a:off x="6781800" y="4225031"/>
            <a:ext cx="1828800" cy="2556769"/>
          </a:xfrm>
          <a:prstGeom prst="rect">
            <a:avLst/>
          </a:prstGeom>
          <a:noFill/>
          <a:ln w="9525">
            <a:noFill/>
            <a:miter lim="800000"/>
            <a:headEnd/>
            <a:tailEnd/>
          </a:ln>
        </p:spPr>
      </p:pic>
      <p:pic>
        <p:nvPicPr>
          <p:cNvPr id="12297" name="Picture 9"/>
          <p:cNvPicPr>
            <a:picLocks noChangeAspect="1" noChangeArrowheads="1"/>
          </p:cNvPicPr>
          <p:nvPr/>
        </p:nvPicPr>
        <p:blipFill>
          <a:blip r:embed="rId9" cstate="print"/>
          <a:srcRect/>
          <a:stretch>
            <a:fillRect/>
          </a:stretch>
        </p:blipFill>
        <p:spPr bwMode="auto">
          <a:xfrm>
            <a:off x="4571999" y="4191000"/>
            <a:ext cx="1738563" cy="2590800"/>
          </a:xfrm>
          <a:prstGeom prst="rect">
            <a:avLst/>
          </a:prstGeom>
          <a:noFill/>
          <a:ln w="9525">
            <a:noFill/>
            <a:miter lim="800000"/>
            <a:headEnd/>
            <a:tailEnd/>
          </a:ln>
        </p:spPr>
      </p:pic>
      <p:sp>
        <p:nvSpPr>
          <p:cNvPr id="10" name="TextBox 9"/>
          <p:cNvSpPr txBox="1"/>
          <p:nvPr/>
        </p:nvSpPr>
        <p:spPr>
          <a:xfrm>
            <a:off x="152400" y="228600"/>
            <a:ext cx="8729249" cy="830997"/>
          </a:xfrm>
          <a:prstGeom prst="rect">
            <a:avLst/>
          </a:prstGeom>
          <a:noFill/>
        </p:spPr>
        <p:txBody>
          <a:bodyPr wrap="none" rtlCol="0">
            <a:spAutoFit/>
          </a:bodyPr>
          <a:lstStyle/>
          <a:p>
            <a:r>
              <a:rPr lang="en-US" sz="4800" b="1" dirty="0" smtClean="0"/>
              <a:t>UNESCO General History of Africa</a:t>
            </a:r>
            <a:endParaRPr lang="en-US" sz="48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52400" y="112986"/>
            <a:ext cx="2133600" cy="3163614"/>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76200" y="3886200"/>
            <a:ext cx="2242038" cy="3048000"/>
          </a:xfrm>
          <a:prstGeom prst="rect">
            <a:avLst/>
          </a:prstGeom>
          <a:noFill/>
          <a:ln w="9525">
            <a:noFill/>
            <a:miter lim="800000"/>
            <a:headEnd/>
            <a:tailEnd/>
          </a:ln>
        </p:spPr>
      </p:pic>
      <p:sp>
        <p:nvSpPr>
          <p:cNvPr id="5" name="TextBox 4"/>
          <p:cNvSpPr txBox="1"/>
          <p:nvPr/>
        </p:nvSpPr>
        <p:spPr>
          <a:xfrm>
            <a:off x="187349" y="3200400"/>
            <a:ext cx="2098651" cy="830997"/>
          </a:xfrm>
          <a:prstGeom prst="rect">
            <a:avLst/>
          </a:prstGeom>
          <a:noFill/>
        </p:spPr>
        <p:txBody>
          <a:bodyPr wrap="none" rtlCol="0">
            <a:spAutoFit/>
          </a:bodyPr>
          <a:lstStyle/>
          <a:p>
            <a:pPr algn="ctr"/>
            <a:r>
              <a:rPr lang="en-US" sz="2800" b="1" dirty="0" smtClean="0"/>
              <a:t>Eric Williams</a:t>
            </a:r>
          </a:p>
          <a:p>
            <a:pPr algn="ctr"/>
            <a:r>
              <a:rPr lang="en-US" sz="2000" b="1" dirty="0" smtClean="0"/>
              <a:t>1911 - 1981</a:t>
            </a:r>
            <a:endParaRPr lang="en-US" sz="2000" b="1" dirty="0"/>
          </a:p>
        </p:txBody>
      </p:sp>
      <p:pic>
        <p:nvPicPr>
          <p:cNvPr id="13317" name="Picture 5"/>
          <p:cNvPicPr>
            <a:picLocks noChangeAspect="1" noChangeArrowheads="1"/>
          </p:cNvPicPr>
          <p:nvPr/>
        </p:nvPicPr>
        <p:blipFill>
          <a:blip r:embed="rId4" cstate="print"/>
          <a:srcRect/>
          <a:stretch>
            <a:fillRect/>
          </a:stretch>
        </p:blipFill>
        <p:spPr bwMode="auto">
          <a:xfrm>
            <a:off x="4257675" y="0"/>
            <a:ext cx="4810125" cy="4810125"/>
          </a:xfrm>
          <a:prstGeom prst="rect">
            <a:avLst/>
          </a:prstGeom>
          <a:noFill/>
          <a:ln w="9525">
            <a:noFill/>
            <a:miter lim="800000"/>
            <a:headEnd/>
            <a:tailEnd/>
          </a:ln>
        </p:spPr>
      </p:pic>
      <p:pic>
        <p:nvPicPr>
          <p:cNvPr id="13318" name="Picture 6"/>
          <p:cNvPicPr>
            <a:picLocks noChangeAspect="1" noChangeArrowheads="1"/>
          </p:cNvPicPr>
          <p:nvPr/>
        </p:nvPicPr>
        <p:blipFill>
          <a:blip r:embed="rId5" cstate="print"/>
          <a:srcRect/>
          <a:stretch>
            <a:fillRect/>
          </a:stretch>
        </p:blipFill>
        <p:spPr bwMode="auto">
          <a:xfrm>
            <a:off x="2743200" y="4876799"/>
            <a:ext cx="3276600" cy="1881831"/>
          </a:xfrm>
          <a:prstGeom prst="rect">
            <a:avLst/>
          </a:prstGeom>
          <a:noFill/>
          <a:ln w="9525">
            <a:noFill/>
            <a:miter lim="800000"/>
            <a:headEnd/>
            <a:tailEnd/>
          </a:ln>
        </p:spPr>
      </p:pic>
      <p:pic>
        <p:nvPicPr>
          <p:cNvPr id="13319" name="Picture 7"/>
          <p:cNvPicPr>
            <a:picLocks noChangeAspect="1" noChangeArrowheads="1"/>
          </p:cNvPicPr>
          <p:nvPr/>
        </p:nvPicPr>
        <p:blipFill>
          <a:blip r:embed="rId6" cstate="print"/>
          <a:srcRect/>
          <a:stretch>
            <a:fillRect/>
          </a:stretch>
        </p:blipFill>
        <p:spPr bwMode="auto">
          <a:xfrm>
            <a:off x="6829425" y="4866313"/>
            <a:ext cx="1552575" cy="1991687"/>
          </a:xfrm>
          <a:prstGeom prst="rect">
            <a:avLst/>
          </a:prstGeom>
          <a:noFill/>
          <a:ln w="9525">
            <a:noFill/>
            <a:miter lim="800000"/>
            <a:headEnd/>
            <a:tailEnd/>
          </a:ln>
        </p:spPr>
      </p:pic>
      <p:sp>
        <p:nvSpPr>
          <p:cNvPr id="9" name="TextBox 8"/>
          <p:cNvSpPr txBox="1"/>
          <p:nvPr/>
        </p:nvSpPr>
        <p:spPr>
          <a:xfrm>
            <a:off x="2514600" y="762000"/>
            <a:ext cx="2317494" cy="3046988"/>
          </a:xfrm>
          <a:prstGeom prst="rect">
            <a:avLst/>
          </a:prstGeom>
          <a:noFill/>
        </p:spPr>
        <p:txBody>
          <a:bodyPr wrap="none" rtlCol="0">
            <a:spAutoFit/>
          </a:bodyPr>
          <a:lstStyle/>
          <a:p>
            <a:r>
              <a:rPr lang="en-US" sz="3200" b="1" i="1" dirty="0" smtClean="0"/>
              <a:t>The slave </a:t>
            </a:r>
          </a:p>
          <a:p>
            <a:r>
              <a:rPr lang="en-US" sz="3200" b="1" i="1" dirty="0" smtClean="0"/>
              <a:t>trade</a:t>
            </a:r>
          </a:p>
          <a:p>
            <a:r>
              <a:rPr lang="en-US" sz="3200" b="1" i="1" dirty="0" smtClean="0"/>
              <a:t>disrupted</a:t>
            </a:r>
          </a:p>
          <a:p>
            <a:r>
              <a:rPr lang="en-US" sz="3200" b="1" i="1" dirty="0" smtClean="0"/>
              <a:t>every aspect</a:t>
            </a:r>
          </a:p>
          <a:p>
            <a:r>
              <a:rPr lang="en-US" sz="3200" b="1" i="1" dirty="0" smtClean="0"/>
              <a:t>of</a:t>
            </a:r>
          </a:p>
          <a:p>
            <a:r>
              <a:rPr lang="en-US" sz="3200" b="1" i="1" dirty="0" smtClean="0"/>
              <a:t>Black life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228600" y="228600"/>
            <a:ext cx="5555499" cy="2995612"/>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381000" y="3429000"/>
            <a:ext cx="5105400" cy="3354451"/>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6172200" y="807046"/>
            <a:ext cx="2590800" cy="3993554"/>
          </a:xfrm>
          <a:prstGeom prst="rect">
            <a:avLst/>
          </a:prstGeom>
          <a:noFill/>
          <a:ln w="9525">
            <a:noFill/>
            <a:miter lim="800000"/>
            <a:headEnd/>
            <a:tailEnd/>
          </a:ln>
        </p:spPr>
      </p:pic>
      <p:pic>
        <p:nvPicPr>
          <p:cNvPr id="14341" name="Picture 5"/>
          <p:cNvPicPr>
            <a:picLocks noChangeAspect="1" noChangeArrowheads="1"/>
          </p:cNvPicPr>
          <p:nvPr/>
        </p:nvPicPr>
        <p:blipFill>
          <a:blip r:embed="rId5" cstate="print"/>
          <a:srcRect/>
          <a:stretch>
            <a:fillRect/>
          </a:stretch>
        </p:blipFill>
        <p:spPr bwMode="auto">
          <a:xfrm>
            <a:off x="5791200" y="4962525"/>
            <a:ext cx="2619375" cy="1743075"/>
          </a:xfrm>
          <a:prstGeom prst="rect">
            <a:avLst/>
          </a:prstGeom>
          <a:noFill/>
          <a:ln w="9525">
            <a:noFill/>
            <a:miter lim="800000"/>
            <a:headEnd/>
            <a:tailEnd/>
          </a:ln>
        </p:spPr>
      </p:pic>
      <p:sp>
        <p:nvSpPr>
          <p:cNvPr id="6" name="TextBox 5"/>
          <p:cNvSpPr txBox="1"/>
          <p:nvPr/>
        </p:nvSpPr>
        <p:spPr>
          <a:xfrm>
            <a:off x="6172200" y="-85130"/>
            <a:ext cx="2919197" cy="923330"/>
          </a:xfrm>
          <a:prstGeom prst="rect">
            <a:avLst/>
          </a:prstGeom>
          <a:noFill/>
        </p:spPr>
        <p:txBody>
          <a:bodyPr wrap="none" rtlCol="0">
            <a:spAutoFit/>
          </a:bodyPr>
          <a:lstStyle/>
          <a:p>
            <a:r>
              <a:rPr lang="en-US" sz="5400" b="1" dirty="0" smtClean="0"/>
              <a:t>246 years</a:t>
            </a:r>
            <a:endParaRPr lang="en-US" sz="54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9022726" cy="1600438"/>
          </a:xfrm>
          <a:prstGeom prst="rect">
            <a:avLst/>
          </a:prstGeom>
          <a:noFill/>
        </p:spPr>
        <p:txBody>
          <a:bodyPr wrap="none" rtlCol="0">
            <a:spAutoFit/>
          </a:bodyPr>
          <a:lstStyle/>
          <a:p>
            <a:pPr algn="ctr"/>
            <a:r>
              <a:rPr lang="en-US" sz="5400" b="1" dirty="0" smtClean="0"/>
              <a:t>Emancipation = </a:t>
            </a:r>
          </a:p>
          <a:p>
            <a:pPr algn="ctr"/>
            <a:r>
              <a:rPr lang="en-US" sz="4400" b="1" dirty="0" smtClean="0"/>
              <a:t>Abolition + Civil War + Reconstruction</a:t>
            </a:r>
            <a:endParaRPr lang="en-US" sz="4400" b="1" dirty="0"/>
          </a:p>
        </p:txBody>
      </p:sp>
      <p:pic>
        <p:nvPicPr>
          <p:cNvPr id="15362" name="Picture 2"/>
          <p:cNvPicPr>
            <a:picLocks noChangeAspect="1" noChangeArrowheads="1"/>
          </p:cNvPicPr>
          <p:nvPr/>
        </p:nvPicPr>
        <p:blipFill>
          <a:blip r:embed="rId2" cstate="print"/>
          <a:srcRect/>
          <a:stretch>
            <a:fillRect/>
          </a:stretch>
        </p:blipFill>
        <p:spPr bwMode="auto">
          <a:xfrm>
            <a:off x="76200" y="1752600"/>
            <a:ext cx="2622176" cy="297180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3011229" y="1752600"/>
            <a:ext cx="2322771" cy="3057525"/>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l="7547" r="7547"/>
          <a:stretch>
            <a:fillRect/>
          </a:stretch>
        </p:blipFill>
        <p:spPr bwMode="auto">
          <a:xfrm>
            <a:off x="5486400" y="1817562"/>
            <a:ext cx="3429000" cy="3059238"/>
          </a:xfrm>
          <a:prstGeom prst="rect">
            <a:avLst/>
          </a:prstGeom>
          <a:noFill/>
          <a:ln w="9525">
            <a:noFill/>
            <a:miter lim="800000"/>
            <a:headEnd/>
            <a:tailEnd/>
          </a:ln>
        </p:spPr>
      </p:pic>
      <p:pic>
        <p:nvPicPr>
          <p:cNvPr id="15365" name="Picture 5"/>
          <p:cNvPicPr>
            <a:picLocks noChangeAspect="1" noChangeArrowheads="1"/>
          </p:cNvPicPr>
          <p:nvPr/>
        </p:nvPicPr>
        <p:blipFill>
          <a:blip r:embed="rId5" cstate="print"/>
          <a:srcRect/>
          <a:stretch>
            <a:fillRect/>
          </a:stretch>
        </p:blipFill>
        <p:spPr bwMode="auto">
          <a:xfrm>
            <a:off x="220133" y="4876800"/>
            <a:ext cx="1303867" cy="1600200"/>
          </a:xfrm>
          <a:prstGeom prst="rect">
            <a:avLst/>
          </a:prstGeom>
          <a:noFill/>
          <a:ln w="9525">
            <a:noFill/>
            <a:miter lim="800000"/>
            <a:headEnd/>
            <a:tailEnd/>
          </a:ln>
        </p:spPr>
      </p:pic>
      <p:pic>
        <p:nvPicPr>
          <p:cNvPr id="15366" name="Picture 6"/>
          <p:cNvPicPr>
            <a:picLocks noChangeAspect="1" noChangeArrowheads="1"/>
          </p:cNvPicPr>
          <p:nvPr/>
        </p:nvPicPr>
        <p:blipFill>
          <a:blip r:embed="rId6" cstate="print"/>
          <a:srcRect/>
          <a:stretch>
            <a:fillRect/>
          </a:stretch>
        </p:blipFill>
        <p:spPr bwMode="auto">
          <a:xfrm>
            <a:off x="1752600" y="4876800"/>
            <a:ext cx="1490663" cy="1590040"/>
          </a:xfrm>
          <a:prstGeom prst="rect">
            <a:avLst/>
          </a:prstGeom>
          <a:noFill/>
          <a:ln w="9525">
            <a:noFill/>
            <a:miter lim="800000"/>
            <a:headEnd/>
            <a:tailEnd/>
          </a:ln>
        </p:spPr>
      </p:pic>
      <p:pic>
        <p:nvPicPr>
          <p:cNvPr id="15367" name="Picture 7"/>
          <p:cNvPicPr>
            <a:picLocks noChangeAspect="1" noChangeArrowheads="1"/>
          </p:cNvPicPr>
          <p:nvPr/>
        </p:nvPicPr>
        <p:blipFill>
          <a:blip r:embed="rId7" cstate="print"/>
          <a:srcRect/>
          <a:stretch>
            <a:fillRect/>
          </a:stretch>
        </p:blipFill>
        <p:spPr bwMode="auto">
          <a:xfrm>
            <a:off x="3429000" y="4876800"/>
            <a:ext cx="1304581" cy="1600200"/>
          </a:xfrm>
          <a:prstGeom prst="rect">
            <a:avLst/>
          </a:prstGeom>
          <a:noFill/>
          <a:ln w="9525">
            <a:noFill/>
            <a:miter lim="800000"/>
            <a:headEnd/>
            <a:tailEnd/>
          </a:ln>
        </p:spPr>
      </p:pic>
      <p:sp>
        <p:nvSpPr>
          <p:cNvPr id="9" name="TextBox 8"/>
          <p:cNvSpPr txBox="1"/>
          <p:nvPr/>
        </p:nvSpPr>
        <p:spPr>
          <a:xfrm>
            <a:off x="4800600" y="5334000"/>
            <a:ext cx="4342856" cy="1200329"/>
          </a:xfrm>
          <a:prstGeom prst="rect">
            <a:avLst/>
          </a:prstGeom>
          <a:noFill/>
        </p:spPr>
        <p:txBody>
          <a:bodyPr wrap="none" rtlCol="0">
            <a:spAutoFit/>
          </a:bodyPr>
          <a:lstStyle/>
          <a:p>
            <a:r>
              <a:rPr lang="en-US" sz="7200" b="1" dirty="0" smtClean="0"/>
              <a:t>FREEDOM!</a:t>
            </a:r>
            <a:endParaRPr lang="en-US" sz="7200" b="1" dirty="0"/>
          </a:p>
        </p:txBody>
      </p:sp>
      <p:sp>
        <p:nvSpPr>
          <p:cNvPr id="10" name="TextBox 9"/>
          <p:cNvSpPr txBox="1"/>
          <p:nvPr/>
        </p:nvSpPr>
        <p:spPr>
          <a:xfrm>
            <a:off x="0" y="6553200"/>
            <a:ext cx="1627946" cy="276999"/>
          </a:xfrm>
          <a:prstGeom prst="rect">
            <a:avLst/>
          </a:prstGeom>
          <a:noFill/>
        </p:spPr>
        <p:txBody>
          <a:bodyPr wrap="none" rtlCol="0">
            <a:spAutoFit/>
          </a:bodyPr>
          <a:lstStyle/>
          <a:p>
            <a:r>
              <a:rPr lang="en-US" sz="1200" dirty="0" smtClean="0"/>
              <a:t>William </a:t>
            </a:r>
            <a:r>
              <a:rPr lang="en-US" sz="1200" dirty="0" err="1" smtClean="0"/>
              <a:t>Llloyd</a:t>
            </a:r>
            <a:r>
              <a:rPr lang="en-US" sz="1200" dirty="0" smtClean="0"/>
              <a:t> Garrison</a:t>
            </a:r>
            <a:endParaRPr lang="en-US" sz="1200" dirty="0"/>
          </a:p>
        </p:txBody>
      </p:sp>
      <p:sp>
        <p:nvSpPr>
          <p:cNvPr id="11" name="TextBox 10"/>
          <p:cNvSpPr txBox="1"/>
          <p:nvPr/>
        </p:nvSpPr>
        <p:spPr>
          <a:xfrm>
            <a:off x="1981200" y="6504801"/>
            <a:ext cx="917367" cy="276999"/>
          </a:xfrm>
          <a:prstGeom prst="rect">
            <a:avLst/>
          </a:prstGeom>
          <a:noFill/>
        </p:spPr>
        <p:txBody>
          <a:bodyPr wrap="none" rtlCol="0">
            <a:spAutoFit/>
          </a:bodyPr>
          <a:lstStyle/>
          <a:p>
            <a:r>
              <a:rPr lang="en-US" sz="1200" dirty="0" smtClean="0"/>
              <a:t>John Brown</a:t>
            </a:r>
            <a:endParaRPr lang="en-US" sz="1200" dirty="0"/>
          </a:p>
        </p:txBody>
      </p:sp>
      <p:sp>
        <p:nvSpPr>
          <p:cNvPr id="12" name="TextBox 11"/>
          <p:cNvSpPr txBox="1"/>
          <p:nvPr/>
        </p:nvSpPr>
        <p:spPr>
          <a:xfrm>
            <a:off x="3505200" y="6504801"/>
            <a:ext cx="1008418" cy="276999"/>
          </a:xfrm>
          <a:prstGeom prst="rect">
            <a:avLst/>
          </a:prstGeom>
          <a:noFill/>
        </p:spPr>
        <p:txBody>
          <a:bodyPr wrap="none" rtlCol="0">
            <a:spAutoFit/>
          </a:bodyPr>
          <a:lstStyle/>
          <a:p>
            <a:r>
              <a:rPr lang="en-US" sz="1200" dirty="0" smtClean="0"/>
              <a:t>Abigail Kelley</a:t>
            </a:r>
            <a:endParaRPr lang="en-US" sz="1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9121600" cy="1569660"/>
          </a:xfrm>
          <a:prstGeom prst="rect">
            <a:avLst/>
          </a:prstGeom>
          <a:noFill/>
        </p:spPr>
        <p:txBody>
          <a:bodyPr wrap="none" rtlCol="0">
            <a:spAutoFit/>
          </a:bodyPr>
          <a:lstStyle/>
          <a:p>
            <a:r>
              <a:rPr lang="en-US" sz="4800" b="1" dirty="0" smtClean="0"/>
              <a:t>We were “free”, but being lynched,</a:t>
            </a:r>
          </a:p>
          <a:p>
            <a:r>
              <a:rPr lang="en-US" sz="4800" b="1" dirty="0" smtClean="0"/>
              <a:t>still on our knees picking cotton!</a:t>
            </a:r>
            <a:endParaRPr lang="en-US" sz="4800" b="1" dirty="0"/>
          </a:p>
        </p:txBody>
      </p:sp>
      <p:pic>
        <p:nvPicPr>
          <p:cNvPr id="16386" name="Picture 2"/>
          <p:cNvPicPr>
            <a:picLocks noChangeAspect="1" noChangeArrowheads="1"/>
          </p:cNvPicPr>
          <p:nvPr/>
        </p:nvPicPr>
        <p:blipFill>
          <a:blip r:embed="rId2" cstate="print"/>
          <a:srcRect/>
          <a:stretch>
            <a:fillRect/>
          </a:stretch>
        </p:blipFill>
        <p:spPr bwMode="auto">
          <a:xfrm>
            <a:off x="152400" y="1890031"/>
            <a:ext cx="3657600" cy="3673929"/>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3981450" y="1905000"/>
            <a:ext cx="4933950" cy="3634551"/>
          </a:xfrm>
          <a:prstGeom prst="rect">
            <a:avLst/>
          </a:prstGeom>
          <a:noFill/>
          <a:ln w="9525">
            <a:noFill/>
            <a:miter lim="800000"/>
            <a:headEnd/>
            <a:tailEnd/>
          </a:ln>
        </p:spPr>
      </p:pic>
      <p:sp>
        <p:nvSpPr>
          <p:cNvPr id="5" name="TextBox 4"/>
          <p:cNvSpPr txBox="1"/>
          <p:nvPr/>
        </p:nvSpPr>
        <p:spPr>
          <a:xfrm>
            <a:off x="0" y="6019800"/>
            <a:ext cx="9043694" cy="584775"/>
          </a:xfrm>
          <a:prstGeom prst="rect">
            <a:avLst/>
          </a:prstGeom>
          <a:noFill/>
        </p:spPr>
        <p:txBody>
          <a:bodyPr wrap="none" rtlCol="0">
            <a:spAutoFit/>
          </a:bodyPr>
          <a:lstStyle/>
          <a:p>
            <a:r>
              <a:rPr lang="en-US" sz="3200" b="1" dirty="0" smtClean="0"/>
              <a:t>In segregation we became an organized community!</a:t>
            </a:r>
            <a:endParaRPr lang="en-US" sz="32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321733" y="228600"/>
            <a:ext cx="2116667" cy="3048000"/>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2703526" y="304800"/>
            <a:ext cx="2554274" cy="2971800"/>
          </a:xfrm>
          <a:prstGeom prst="rect">
            <a:avLst/>
          </a:prstGeom>
          <a:noFill/>
          <a:ln w="9525">
            <a:noFill/>
            <a:miter lim="800000"/>
            <a:headEnd/>
            <a:tailEnd/>
          </a:ln>
        </p:spPr>
      </p:pic>
      <p:pic>
        <p:nvPicPr>
          <p:cNvPr id="17412" name="Picture 4"/>
          <p:cNvPicPr>
            <a:picLocks noChangeAspect="1" noChangeArrowheads="1"/>
          </p:cNvPicPr>
          <p:nvPr/>
        </p:nvPicPr>
        <p:blipFill>
          <a:blip r:embed="rId4" cstate="print"/>
          <a:srcRect/>
          <a:stretch>
            <a:fillRect/>
          </a:stretch>
        </p:blipFill>
        <p:spPr bwMode="auto">
          <a:xfrm>
            <a:off x="5314950" y="573804"/>
            <a:ext cx="3371850" cy="2855196"/>
          </a:xfrm>
          <a:prstGeom prst="rect">
            <a:avLst/>
          </a:prstGeom>
          <a:noFill/>
          <a:ln w="9525">
            <a:noFill/>
            <a:miter lim="800000"/>
            <a:headEnd/>
            <a:tailEnd/>
          </a:ln>
        </p:spPr>
      </p:pic>
      <p:pic>
        <p:nvPicPr>
          <p:cNvPr id="17413" name="Picture 5"/>
          <p:cNvPicPr>
            <a:picLocks noChangeAspect="1" noChangeArrowheads="1"/>
          </p:cNvPicPr>
          <p:nvPr/>
        </p:nvPicPr>
        <p:blipFill>
          <a:blip r:embed="rId5" cstate="print"/>
          <a:srcRect/>
          <a:stretch>
            <a:fillRect/>
          </a:stretch>
        </p:blipFill>
        <p:spPr bwMode="auto">
          <a:xfrm>
            <a:off x="152400" y="3505200"/>
            <a:ext cx="3276600" cy="3276600"/>
          </a:xfrm>
          <a:prstGeom prst="rect">
            <a:avLst/>
          </a:prstGeom>
          <a:noFill/>
          <a:ln w="9525">
            <a:noFill/>
            <a:miter lim="800000"/>
            <a:headEnd/>
            <a:tailEnd/>
          </a:ln>
        </p:spPr>
      </p:pic>
      <p:pic>
        <p:nvPicPr>
          <p:cNvPr id="17414" name="Picture 6"/>
          <p:cNvPicPr>
            <a:picLocks noChangeAspect="1" noChangeArrowheads="1"/>
          </p:cNvPicPr>
          <p:nvPr/>
        </p:nvPicPr>
        <p:blipFill>
          <a:blip r:embed="rId6" cstate="print"/>
          <a:srcRect/>
          <a:stretch>
            <a:fillRect/>
          </a:stretch>
        </p:blipFill>
        <p:spPr bwMode="auto">
          <a:xfrm>
            <a:off x="3581400" y="3505200"/>
            <a:ext cx="2730500" cy="3276600"/>
          </a:xfrm>
          <a:prstGeom prst="rect">
            <a:avLst/>
          </a:prstGeom>
          <a:noFill/>
          <a:ln w="9525">
            <a:noFill/>
            <a:miter lim="800000"/>
            <a:headEnd/>
            <a:tailEnd/>
          </a:ln>
        </p:spPr>
      </p:pic>
      <p:pic>
        <p:nvPicPr>
          <p:cNvPr id="17415" name="Picture 7"/>
          <p:cNvPicPr>
            <a:picLocks noChangeAspect="1" noChangeArrowheads="1"/>
          </p:cNvPicPr>
          <p:nvPr/>
        </p:nvPicPr>
        <p:blipFill>
          <a:blip r:embed="rId7" cstate="print"/>
          <a:srcRect/>
          <a:stretch>
            <a:fillRect/>
          </a:stretch>
        </p:blipFill>
        <p:spPr bwMode="auto">
          <a:xfrm>
            <a:off x="6461174" y="3467100"/>
            <a:ext cx="2473276" cy="3314700"/>
          </a:xfrm>
          <a:prstGeom prst="rect">
            <a:avLst/>
          </a:prstGeom>
          <a:noFill/>
          <a:ln w="9525">
            <a:noFill/>
            <a:miter lim="800000"/>
            <a:headEnd/>
            <a:tailEnd/>
          </a:ln>
        </p:spPr>
      </p:pic>
      <p:sp>
        <p:nvSpPr>
          <p:cNvPr id="8" name="TextBox 7"/>
          <p:cNvSpPr txBox="1"/>
          <p:nvPr/>
        </p:nvSpPr>
        <p:spPr>
          <a:xfrm>
            <a:off x="5334000" y="76200"/>
            <a:ext cx="3511089" cy="584775"/>
          </a:xfrm>
          <a:prstGeom prst="rect">
            <a:avLst/>
          </a:prstGeom>
          <a:noFill/>
        </p:spPr>
        <p:txBody>
          <a:bodyPr wrap="none" rtlCol="0">
            <a:spAutoFit/>
          </a:bodyPr>
          <a:lstStyle/>
          <a:p>
            <a:r>
              <a:rPr lang="en-US" sz="3200" b="1" dirty="0" smtClean="0"/>
              <a:t>Community formed</a:t>
            </a:r>
            <a:endParaRPr lang="en-US" sz="32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091848" cy="1477328"/>
          </a:xfrm>
          <a:prstGeom prst="rect">
            <a:avLst/>
          </a:prstGeom>
          <a:noFill/>
        </p:spPr>
        <p:txBody>
          <a:bodyPr wrap="none" rtlCol="0">
            <a:spAutoFit/>
          </a:bodyPr>
          <a:lstStyle/>
          <a:p>
            <a:pPr algn="ctr"/>
            <a:r>
              <a:rPr lang="en-US" sz="5400" b="1" dirty="0" smtClean="0"/>
              <a:t>A push and a pull</a:t>
            </a:r>
            <a:r>
              <a:rPr lang="en-US" sz="3600" b="1" dirty="0" smtClean="0"/>
              <a:t>:</a:t>
            </a:r>
          </a:p>
          <a:p>
            <a:pPr algn="ctr"/>
            <a:r>
              <a:rPr lang="en-US" sz="3600" b="1" dirty="0" smtClean="0"/>
              <a:t>Black people moved North in Great Migrations</a:t>
            </a:r>
            <a:endParaRPr lang="en-US" sz="3600" b="1" dirty="0"/>
          </a:p>
        </p:txBody>
      </p:sp>
      <p:pic>
        <p:nvPicPr>
          <p:cNvPr id="18434" name="Picture 2"/>
          <p:cNvPicPr>
            <a:picLocks noChangeAspect="1" noChangeArrowheads="1"/>
          </p:cNvPicPr>
          <p:nvPr/>
        </p:nvPicPr>
        <p:blipFill>
          <a:blip r:embed="rId2" cstate="print"/>
          <a:srcRect/>
          <a:stretch>
            <a:fillRect/>
          </a:stretch>
        </p:blipFill>
        <p:spPr bwMode="auto">
          <a:xfrm>
            <a:off x="0" y="1752600"/>
            <a:ext cx="4978228" cy="3748087"/>
          </a:xfrm>
          <a:prstGeom prst="rect">
            <a:avLst/>
          </a:prstGeom>
          <a:noFill/>
          <a:ln w="9525">
            <a:no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5181600" y="1752600"/>
            <a:ext cx="4608606" cy="3790950"/>
          </a:xfrm>
          <a:prstGeom prst="rect">
            <a:avLst/>
          </a:prstGeom>
          <a:noFill/>
          <a:ln w="9525">
            <a:noFill/>
            <a:miter lim="800000"/>
            <a:headEnd/>
            <a:tailEnd/>
          </a:ln>
        </p:spPr>
      </p:pic>
      <p:pic>
        <p:nvPicPr>
          <p:cNvPr id="18437" name="Picture 5"/>
          <p:cNvPicPr>
            <a:picLocks noChangeAspect="1" noChangeArrowheads="1"/>
          </p:cNvPicPr>
          <p:nvPr/>
        </p:nvPicPr>
        <p:blipFill>
          <a:blip r:embed="rId4" cstate="print"/>
          <a:srcRect/>
          <a:stretch>
            <a:fillRect/>
          </a:stretch>
        </p:blipFill>
        <p:spPr bwMode="auto">
          <a:xfrm>
            <a:off x="3200400" y="5038725"/>
            <a:ext cx="2505075" cy="1819275"/>
          </a:xfrm>
          <a:prstGeom prst="rect">
            <a:avLst/>
          </a:prstGeom>
          <a:noFill/>
          <a:ln w="9525">
            <a:noFill/>
            <a:miter lim="800000"/>
            <a:headEnd/>
            <a:tailEnd/>
          </a:ln>
        </p:spPr>
      </p:pic>
      <p:sp>
        <p:nvSpPr>
          <p:cNvPr id="8" name="TextBox 7"/>
          <p:cNvSpPr txBox="1"/>
          <p:nvPr/>
        </p:nvSpPr>
        <p:spPr>
          <a:xfrm>
            <a:off x="76200" y="5638800"/>
            <a:ext cx="3039165" cy="1077218"/>
          </a:xfrm>
          <a:prstGeom prst="rect">
            <a:avLst/>
          </a:prstGeom>
          <a:noFill/>
        </p:spPr>
        <p:txBody>
          <a:bodyPr wrap="none" rtlCol="0">
            <a:spAutoFit/>
          </a:bodyPr>
          <a:lstStyle/>
          <a:p>
            <a:r>
              <a:rPr lang="en-US" sz="3200" b="1" dirty="0" smtClean="0"/>
              <a:t>Down South was</a:t>
            </a:r>
          </a:p>
          <a:p>
            <a:r>
              <a:rPr lang="en-US" sz="3200" b="1" dirty="0" smtClean="0"/>
              <a:t> getting rough</a:t>
            </a:r>
            <a:endParaRPr lang="en-US" sz="3200" b="1" dirty="0"/>
          </a:p>
        </p:txBody>
      </p:sp>
      <p:sp>
        <p:nvSpPr>
          <p:cNvPr id="9" name="TextBox 8"/>
          <p:cNvSpPr txBox="1"/>
          <p:nvPr/>
        </p:nvSpPr>
        <p:spPr>
          <a:xfrm>
            <a:off x="5791200" y="5704582"/>
            <a:ext cx="3230180" cy="1077218"/>
          </a:xfrm>
          <a:prstGeom prst="rect">
            <a:avLst/>
          </a:prstGeom>
          <a:noFill/>
        </p:spPr>
        <p:txBody>
          <a:bodyPr wrap="none" rtlCol="0">
            <a:spAutoFit/>
          </a:bodyPr>
          <a:lstStyle/>
          <a:p>
            <a:r>
              <a:rPr lang="en-US" sz="3200" b="1" dirty="0" smtClean="0"/>
              <a:t>Up South (North)</a:t>
            </a:r>
          </a:p>
          <a:p>
            <a:r>
              <a:rPr lang="en-US" sz="3200" b="1" dirty="0" smtClean="0"/>
              <a:t>was a little better</a:t>
            </a:r>
            <a:endParaRPr lang="en-US" sz="32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990600" y="62938"/>
            <a:ext cx="7239000" cy="66410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654" y="161092"/>
            <a:ext cx="9114546" cy="677108"/>
          </a:xfrm>
          <a:prstGeom prst="rect">
            <a:avLst/>
          </a:prstGeom>
          <a:noFill/>
        </p:spPr>
        <p:txBody>
          <a:bodyPr wrap="none" rtlCol="0">
            <a:spAutoFit/>
          </a:bodyPr>
          <a:lstStyle/>
          <a:p>
            <a:r>
              <a:rPr lang="en-US" sz="3800" b="1" dirty="0" smtClean="0"/>
              <a:t>The city became the Black community home</a:t>
            </a:r>
            <a:endParaRPr lang="en-US" sz="3800" b="1" dirty="0"/>
          </a:p>
        </p:txBody>
      </p:sp>
      <p:pic>
        <p:nvPicPr>
          <p:cNvPr id="20482" name="Picture 2"/>
          <p:cNvPicPr>
            <a:picLocks noChangeAspect="1" noChangeArrowheads="1"/>
          </p:cNvPicPr>
          <p:nvPr/>
        </p:nvPicPr>
        <p:blipFill>
          <a:blip r:embed="rId2" cstate="print"/>
          <a:srcRect l="30800" r="19600"/>
          <a:stretch>
            <a:fillRect/>
          </a:stretch>
        </p:blipFill>
        <p:spPr bwMode="auto">
          <a:xfrm>
            <a:off x="290940" y="1101440"/>
            <a:ext cx="3352800" cy="5069758"/>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3796140" y="1065798"/>
            <a:ext cx="5056426" cy="512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9087" y="76200"/>
            <a:ext cx="5338038" cy="4992906"/>
          </a:xfrm>
          <a:prstGeom prst="rect">
            <a:avLst/>
          </a:prstGeom>
          <a:noFill/>
          <a:ln w="9525">
            <a:noFill/>
            <a:miter lim="800000"/>
            <a:headEnd/>
            <a:tailEnd/>
          </a:ln>
        </p:spPr>
      </p:pic>
      <p:sp>
        <p:nvSpPr>
          <p:cNvPr id="3" name="TextBox 2"/>
          <p:cNvSpPr txBox="1"/>
          <p:nvPr/>
        </p:nvSpPr>
        <p:spPr>
          <a:xfrm>
            <a:off x="381000" y="5257800"/>
            <a:ext cx="8207247" cy="1323439"/>
          </a:xfrm>
          <a:prstGeom prst="rect">
            <a:avLst/>
          </a:prstGeom>
          <a:noFill/>
        </p:spPr>
        <p:txBody>
          <a:bodyPr wrap="none" rtlCol="0">
            <a:spAutoFit/>
          </a:bodyPr>
          <a:lstStyle/>
          <a:p>
            <a:r>
              <a:rPr lang="en-US" sz="4000" i="1" dirty="0" smtClean="0"/>
              <a:t>History is written in the </a:t>
            </a:r>
            <a:r>
              <a:rPr lang="en-US" sz="4000" b="1" i="1" dirty="0" smtClean="0"/>
              <a:t>present</a:t>
            </a:r>
            <a:r>
              <a:rPr lang="en-US" sz="4000" i="1" dirty="0" smtClean="0"/>
              <a:t> about </a:t>
            </a:r>
          </a:p>
          <a:p>
            <a:r>
              <a:rPr lang="en-US" sz="4000" i="1" dirty="0" smtClean="0"/>
              <a:t>the </a:t>
            </a:r>
            <a:r>
              <a:rPr lang="en-US" sz="4000" b="1" i="1" dirty="0" smtClean="0"/>
              <a:t>past</a:t>
            </a:r>
            <a:r>
              <a:rPr lang="en-US" sz="4000" i="1" dirty="0" smtClean="0"/>
              <a:t> to help create a </a:t>
            </a:r>
            <a:r>
              <a:rPr lang="en-US" sz="4000" b="1" i="1" dirty="0" smtClean="0"/>
              <a:t>future</a:t>
            </a:r>
            <a:r>
              <a:rPr lang="en-US" sz="4000" i="1" dirty="0" smtClean="0"/>
              <a:t>.</a:t>
            </a:r>
            <a:endParaRPr lang="en-US" sz="4000" i="1" dirty="0"/>
          </a:p>
        </p:txBody>
      </p:sp>
      <p:sp>
        <p:nvSpPr>
          <p:cNvPr id="4" name="TextBox 3"/>
          <p:cNvSpPr txBox="1"/>
          <p:nvPr/>
        </p:nvSpPr>
        <p:spPr>
          <a:xfrm>
            <a:off x="5355232" y="1143000"/>
            <a:ext cx="3864968" cy="2985433"/>
          </a:xfrm>
          <a:prstGeom prst="rect">
            <a:avLst/>
          </a:prstGeom>
          <a:noFill/>
        </p:spPr>
        <p:txBody>
          <a:bodyPr wrap="none" rtlCol="0">
            <a:spAutoFit/>
          </a:bodyPr>
          <a:lstStyle/>
          <a:p>
            <a:pPr algn="ctr"/>
            <a:r>
              <a:rPr lang="en-US" sz="4400" b="1" dirty="0" smtClean="0"/>
              <a:t>What </a:t>
            </a:r>
            <a:r>
              <a:rPr lang="en-US" sz="4400" b="1" dirty="0" smtClean="0"/>
              <a:t>is history:</a:t>
            </a:r>
          </a:p>
          <a:p>
            <a:pPr algn="ctr"/>
            <a:r>
              <a:rPr lang="en-US" sz="3600" b="1" dirty="0" smtClean="0"/>
              <a:t>Who writes it?</a:t>
            </a:r>
          </a:p>
          <a:p>
            <a:pPr algn="ctr"/>
            <a:r>
              <a:rPr lang="en-US" sz="3600" b="1" dirty="0" smtClean="0"/>
              <a:t>Who publishes it?</a:t>
            </a:r>
          </a:p>
          <a:p>
            <a:pPr algn="ctr"/>
            <a:r>
              <a:rPr lang="en-US" sz="3600" b="1" dirty="0" smtClean="0"/>
              <a:t>Who reads it?</a:t>
            </a:r>
          </a:p>
          <a:p>
            <a:pPr algn="ctr"/>
            <a:r>
              <a:rPr lang="en-US" sz="3600" b="1" dirty="0" smtClean="0"/>
              <a:t>So what?</a:t>
            </a:r>
            <a:endParaRPr lang="en-US" sz="36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0" y="152400"/>
            <a:ext cx="9297610" cy="677108"/>
          </a:xfrm>
          <a:prstGeom prst="rect">
            <a:avLst/>
          </a:prstGeom>
          <a:noFill/>
        </p:spPr>
        <p:txBody>
          <a:bodyPr wrap="none" rtlCol="0">
            <a:spAutoFit/>
          </a:bodyPr>
          <a:lstStyle/>
          <a:p>
            <a:r>
              <a:rPr lang="en-US" sz="3800" b="1" dirty="0" smtClean="0"/>
              <a:t>Crisis becomes a way of Black community life</a:t>
            </a:r>
            <a:endParaRPr lang="en-US" sz="3800" b="1" dirty="0"/>
          </a:p>
        </p:txBody>
      </p:sp>
      <p:pic>
        <p:nvPicPr>
          <p:cNvPr id="21506" name="Picture 2"/>
          <p:cNvPicPr>
            <a:picLocks noChangeAspect="1" noChangeArrowheads="1"/>
          </p:cNvPicPr>
          <p:nvPr/>
        </p:nvPicPr>
        <p:blipFill>
          <a:blip r:embed="rId2" cstate="print"/>
          <a:srcRect/>
          <a:stretch>
            <a:fillRect/>
          </a:stretch>
        </p:blipFill>
        <p:spPr bwMode="auto">
          <a:xfrm>
            <a:off x="5943600" y="762000"/>
            <a:ext cx="2590800" cy="2266950"/>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139147" y="3276600"/>
            <a:ext cx="4028661" cy="2895600"/>
          </a:xfrm>
          <a:prstGeom prst="rect">
            <a:avLst/>
          </a:prstGeom>
          <a:noFill/>
          <a:ln w="9525">
            <a:noFill/>
            <a:miter lim="800000"/>
            <a:headEnd/>
            <a:tailEnd/>
          </a:ln>
        </p:spPr>
      </p:pic>
      <p:pic>
        <p:nvPicPr>
          <p:cNvPr id="21508" name="Picture 4"/>
          <p:cNvPicPr>
            <a:picLocks noChangeAspect="1" noChangeArrowheads="1"/>
          </p:cNvPicPr>
          <p:nvPr/>
        </p:nvPicPr>
        <p:blipFill>
          <a:blip r:embed="rId4" cstate="print"/>
          <a:srcRect/>
          <a:stretch>
            <a:fillRect/>
          </a:stretch>
        </p:blipFill>
        <p:spPr bwMode="auto">
          <a:xfrm>
            <a:off x="4340653" y="3200400"/>
            <a:ext cx="4603323" cy="3448049"/>
          </a:xfrm>
          <a:prstGeom prst="rect">
            <a:avLst/>
          </a:prstGeom>
          <a:noFill/>
          <a:ln w="9525">
            <a:noFill/>
            <a:miter lim="800000"/>
            <a:headEnd/>
            <a:tailEnd/>
          </a:ln>
        </p:spPr>
      </p:pic>
      <p:pic>
        <p:nvPicPr>
          <p:cNvPr id="21509" name="Picture 5"/>
          <p:cNvPicPr>
            <a:picLocks noChangeAspect="1" noChangeArrowheads="1"/>
          </p:cNvPicPr>
          <p:nvPr/>
        </p:nvPicPr>
        <p:blipFill>
          <a:blip r:embed="rId5" cstate="print"/>
          <a:srcRect/>
          <a:stretch>
            <a:fillRect/>
          </a:stretch>
        </p:blipFill>
        <p:spPr bwMode="auto">
          <a:xfrm>
            <a:off x="228600" y="838200"/>
            <a:ext cx="5470634"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cstate="print"/>
          <a:srcRect/>
          <a:stretch>
            <a:fillRect/>
          </a:stretch>
        </p:blipFill>
        <p:spPr bwMode="auto">
          <a:xfrm>
            <a:off x="5019188" y="4648200"/>
            <a:ext cx="1381612" cy="2057400"/>
          </a:xfrm>
          <a:prstGeom prst="rect">
            <a:avLst/>
          </a:prstGeom>
          <a:noFill/>
          <a:ln w="9525">
            <a:noFill/>
            <a:miter lim="800000"/>
            <a:headEnd/>
            <a:tailEnd/>
          </a:ln>
        </p:spPr>
      </p:pic>
      <p:sp>
        <p:nvSpPr>
          <p:cNvPr id="2" name="TextBox 1"/>
          <p:cNvSpPr txBox="1"/>
          <p:nvPr/>
        </p:nvSpPr>
        <p:spPr>
          <a:xfrm>
            <a:off x="583621" y="304800"/>
            <a:ext cx="7722179" cy="1754326"/>
          </a:xfrm>
          <a:prstGeom prst="rect">
            <a:avLst/>
          </a:prstGeom>
          <a:noFill/>
        </p:spPr>
        <p:txBody>
          <a:bodyPr wrap="none" rtlCol="0">
            <a:spAutoFit/>
          </a:bodyPr>
          <a:lstStyle/>
          <a:p>
            <a:pPr algn="ctr"/>
            <a:r>
              <a:rPr lang="en-US" sz="5400" b="1" dirty="0" smtClean="0"/>
              <a:t>A revolution is underway: </a:t>
            </a:r>
          </a:p>
          <a:p>
            <a:pPr algn="ctr"/>
            <a:r>
              <a:rPr lang="en-US" sz="5400" b="1" dirty="0" smtClean="0"/>
              <a:t>The information society</a:t>
            </a:r>
            <a:endParaRPr lang="en-US" sz="5400" b="1" dirty="0"/>
          </a:p>
        </p:txBody>
      </p:sp>
      <p:pic>
        <p:nvPicPr>
          <p:cNvPr id="22530" name="Picture 2"/>
          <p:cNvPicPr>
            <a:picLocks noChangeAspect="1" noChangeArrowheads="1"/>
          </p:cNvPicPr>
          <p:nvPr/>
        </p:nvPicPr>
        <p:blipFill>
          <a:blip r:embed="rId3" cstate="print"/>
          <a:srcRect/>
          <a:stretch>
            <a:fillRect/>
          </a:stretch>
        </p:blipFill>
        <p:spPr bwMode="auto">
          <a:xfrm>
            <a:off x="2819400" y="2057400"/>
            <a:ext cx="3209245" cy="2271713"/>
          </a:xfrm>
          <a:prstGeom prst="rect">
            <a:avLst/>
          </a:prstGeom>
          <a:noFill/>
          <a:ln w="9525">
            <a:noFill/>
            <a:miter lim="800000"/>
            <a:headEnd/>
            <a:tailEnd/>
          </a:ln>
        </p:spPr>
      </p:pic>
      <p:sp>
        <p:nvSpPr>
          <p:cNvPr id="6" name="TextBox 5"/>
          <p:cNvSpPr txBox="1"/>
          <p:nvPr/>
        </p:nvSpPr>
        <p:spPr>
          <a:xfrm>
            <a:off x="6324600" y="2133600"/>
            <a:ext cx="2754472" cy="3046988"/>
          </a:xfrm>
          <a:prstGeom prst="rect">
            <a:avLst/>
          </a:prstGeom>
          <a:noFill/>
        </p:spPr>
        <p:txBody>
          <a:bodyPr wrap="none" rtlCol="0">
            <a:spAutoFit/>
          </a:bodyPr>
          <a:lstStyle/>
          <a:p>
            <a:r>
              <a:rPr lang="en-US" sz="3200" b="1" i="1" dirty="0" smtClean="0"/>
              <a:t>What is</a:t>
            </a:r>
          </a:p>
          <a:p>
            <a:r>
              <a:rPr lang="en-US" sz="3200" b="1" i="1" dirty="0" smtClean="0"/>
              <a:t>the nature</a:t>
            </a:r>
          </a:p>
          <a:p>
            <a:r>
              <a:rPr lang="en-US" sz="3200" b="1" i="1" dirty="0" smtClean="0"/>
              <a:t>of the </a:t>
            </a:r>
          </a:p>
          <a:p>
            <a:r>
              <a:rPr lang="en-US" sz="3200" b="1" i="1" dirty="0" smtClean="0"/>
              <a:t>Black Freedom</a:t>
            </a:r>
          </a:p>
          <a:p>
            <a:r>
              <a:rPr lang="en-US" sz="3200" b="1" i="1" dirty="0" smtClean="0"/>
              <a:t>Struggle in the</a:t>
            </a:r>
          </a:p>
          <a:p>
            <a:r>
              <a:rPr lang="en-US" sz="3200" b="1" i="1" dirty="0" smtClean="0"/>
              <a:t>21</a:t>
            </a:r>
            <a:r>
              <a:rPr lang="en-US" sz="3200" b="1" i="1" baseline="30000" dirty="0" smtClean="0"/>
              <a:t>st</a:t>
            </a:r>
            <a:r>
              <a:rPr lang="en-US" sz="3200" b="1" i="1" dirty="0" smtClean="0"/>
              <a:t> century?</a:t>
            </a:r>
            <a:endParaRPr lang="en-US" sz="3200" b="1" i="1" dirty="0"/>
          </a:p>
        </p:txBody>
      </p:sp>
      <p:sp>
        <p:nvSpPr>
          <p:cNvPr id="7" name="TextBox 6"/>
          <p:cNvSpPr txBox="1"/>
          <p:nvPr/>
        </p:nvSpPr>
        <p:spPr>
          <a:xfrm>
            <a:off x="6172200" y="5867400"/>
            <a:ext cx="2747740" cy="646331"/>
          </a:xfrm>
          <a:prstGeom prst="rect">
            <a:avLst/>
          </a:prstGeom>
          <a:noFill/>
        </p:spPr>
        <p:txBody>
          <a:bodyPr wrap="none" rtlCol="0">
            <a:spAutoFit/>
          </a:bodyPr>
          <a:lstStyle/>
          <a:p>
            <a:r>
              <a:rPr lang="en-US" b="1" dirty="0" smtClean="0"/>
              <a:t>We mainly have questions,</a:t>
            </a:r>
          </a:p>
          <a:p>
            <a:r>
              <a:rPr lang="en-US" b="1" dirty="0" smtClean="0"/>
              <a:t>not answers.</a:t>
            </a:r>
            <a:endParaRPr lang="en-US" b="1" dirty="0"/>
          </a:p>
        </p:txBody>
      </p:sp>
      <p:sp>
        <p:nvSpPr>
          <p:cNvPr id="5" name="TextBox 4"/>
          <p:cNvSpPr txBox="1"/>
          <p:nvPr/>
        </p:nvSpPr>
        <p:spPr>
          <a:xfrm>
            <a:off x="76200" y="4114800"/>
            <a:ext cx="5095241" cy="1569660"/>
          </a:xfrm>
          <a:prstGeom prst="rect">
            <a:avLst/>
          </a:prstGeom>
          <a:noFill/>
        </p:spPr>
        <p:txBody>
          <a:bodyPr wrap="none" rtlCol="0">
            <a:spAutoFit/>
          </a:bodyPr>
          <a:lstStyle/>
          <a:p>
            <a:r>
              <a:rPr lang="en-US" sz="3200" b="1" dirty="0" smtClean="0"/>
              <a:t>Who is computer literate?  </a:t>
            </a:r>
          </a:p>
          <a:p>
            <a:r>
              <a:rPr lang="en-US" sz="3200" b="1" dirty="0" smtClean="0"/>
              <a:t>Who has access?  </a:t>
            </a:r>
          </a:p>
          <a:p>
            <a:r>
              <a:rPr lang="en-US" sz="3200" b="1" dirty="0" smtClean="0"/>
              <a:t>Who faces the digital divide</a:t>
            </a:r>
            <a:r>
              <a:rPr lang="en-US" sz="3200" dirty="0" smtClean="0"/>
              <a:t>?</a:t>
            </a:r>
            <a:endParaRPr lang="en-US" sz="3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4495801" y="1219199"/>
            <a:ext cx="3352800" cy="4974535"/>
          </a:xfrm>
          <a:prstGeom prst="rect">
            <a:avLst/>
          </a:prstGeom>
          <a:noFill/>
          <a:ln w="9525">
            <a:noFill/>
            <a:miter lim="800000"/>
            <a:headEnd/>
            <a:tailEnd/>
          </a:ln>
        </p:spPr>
      </p:pic>
      <p:pic>
        <p:nvPicPr>
          <p:cNvPr id="23556" name="Picture 4"/>
          <p:cNvPicPr>
            <a:picLocks noChangeAspect="1" noChangeArrowheads="1"/>
          </p:cNvPicPr>
          <p:nvPr/>
        </p:nvPicPr>
        <p:blipFill>
          <a:blip r:embed="rId3" cstate="print"/>
          <a:srcRect/>
          <a:stretch>
            <a:fillRect/>
          </a:stretch>
        </p:blipFill>
        <p:spPr bwMode="auto">
          <a:xfrm>
            <a:off x="966787" y="1219200"/>
            <a:ext cx="3224213" cy="5010397"/>
          </a:xfrm>
          <a:prstGeom prst="rect">
            <a:avLst/>
          </a:prstGeom>
          <a:noFill/>
          <a:ln w="9525">
            <a:noFill/>
            <a:miter lim="800000"/>
            <a:headEnd/>
            <a:tailEnd/>
          </a:ln>
        </p:spPr>
      </p:pic>
      <p:sp>
        <p:nvSpPr>
          <p:cNvPr id="5" name="TextBox 4"/>
          <p:cNvSpPr txBox="1"/>
          <p:nvPr/>
        </p:nvSpPr>
        <p:spPr>
          <a:xfrm>
            <a:off x="126018" y="344269"/>
            <a:ext cx="9017982" cy="584775"/>
          </a:xfrm>
          <a:prstGeom prst="rect">
            <a:avLst/>
          </a:prstGeom>
          <a:noFill/>
        </p:spPr>
        <p:txBody>
          <a:bodyPr wrap="none" rtlCol="0">
            <a:spAutoFit/>
          </a:bodyPr>
          <a:lstStyle/>
          <a:p>
            <a:r>
              <a:rPr lang="en-US" sz="3200" b="1" dirty="0" smtClean="0"/>
              <a:t>Texts based on the theory of historical </a:t>
            </a:r>
            <a:r>
              <a:rPr lang="en-US" sz="3200" b="1" dirty="0" err="1" smtClean="0"/>
              <a:t>periodization</a:t>
            </a:r>
            <a:endParaRPr lang="en-US" sz="3200" b="1" dirty="0"/>
          </a:p>
        </p:txBody>
      </p:sp>
      <p:sp>
        <p:nvSpPr>
          <p:cNvPr id="6" name="Rectangle 5"/>
          <p:cNvSpPr/>
          <p:nvPr/>
        </p:nvSpPr>
        <p:spPr>
          <a:xfrm>
            <a:off x="2758715" y="6412468"/>
            <a:ext cx="3744871" cy="369332"/>
          </a:xfrm>
          <a:prstGeom prst="rect">
            <a:avLst/>
          </a:prstGeom>
        </p:spPr>
        <p:txBody>
          <a:bodyPr wrap="none">
            <a:spAutoFit/>
          </a:bodyPr>
          <a:lstStyle/>
          <a:p>
            <a:r>
              <a:rPr lang="en-US" b="1" dirty="0" smtClean="0"/>
              <a:t>http://www.eblackstudies.org/intro/</a:t>
            </a:r>
            <a:endParaRPr lang="en-US"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0678" y="724555"/>
            <a:ext cx="6048322" cy="923330"/>
          </a:xfrm>
          <a:prstGeom prst="rect">
            <a:avLst/>
          </a:prstGeom>
          <a:noFill/>
        </p:spPr>
        <p:txBody>
          <a:bodyPr wrap="none" rtlCol="0">
            <a:spAutoFit/>
          </a:bodyPr>
          <a:lstStyle/>
          <a:p>
            <a:r>
              <a:rPr lang="en-US" sz="5400" b="1" dirty="0" smtClean="0"/>
              <a:t>Theory and research</a:t>
            </a:r>
            <a:endParaRPr lang="en-US" sz="5400" b="1" dirty="0"/>
          </a:p>
        </p:txBody>
      </p:sp>
      <p:sp>
        <p:nvSpPr>
          <p:cNvPr id="3" name="TextBox 2"/>
          <p:cNvSpPr txBox="1"/>
          <p:nvPr/>
        </p:nvSpPr>
        <p:spPr>
          <a:xfrm>
            <a:off x="76200" y="2028885"/>
            <a:ext cx="7967246" cy="4524315"/>
          </a:xfrm>
          <a:prstGeom prst="rect">
            <a:avLst/>
          </a:prstGeom>
          <a:noFill/>
        </p:spPr>
        <p:txBody>
          <a:bodyPr wrap="none" rtlCol="0">
            <a:spAutoFit/>
          </a:bodyPr>
          <a:lstStyle/>
          <a:p>
            <a:r>
              <a:rPr lang="en-US" sz="3200" b="1" dirty="0" smtClean="0"/>
              <a:t>Macro:  What are the major features of the </a:t>
            </a:r>
          </a:p>
          <a:p>
            <a:r>
              <a:rPr lang="en-US" sz="3200" b="1" dirty="0" smtClean="0"/>
              <a:t>	modes of social cohesion and social </a:t>
            </a:r>
          </a:p>
          <a:p>
            <a:r>
              <a:rPr lang="en-US" sz="3200" b="1" dirty="0" smtClean="0"/>
              <a:t>	disruption across all aspects of society?</a:t>
            </a:r>
          </a:p>
          <a:p>
            <a:endParaRPr lang="en-US" sz="3200" b="1" dirty="0" smtClean="0"/>
          </a:p>
          <a:p>
            <a:r>
              <a:rPr lang="en-US" sz="3200" b="1" dirty="0" smtClean="0"/>
              <a:t>Micro:  What is the historical </a:t>
            </a:r>
            <a:r>
              <a:rPr lang="en-US" sz="3200" b="1" dirty="0" err="1" smtClean="0"/>
              <a:t>periodization</a:t>
            </a:r>
            <a:r>
              <a:rPr lang="en-US" sz="3200" b="1" dirty="0" smtClean="0"/>
              <a:t> of </a:t>
            </a:r>
          </a:p>
          <a:p>
            <a:r>
              <a:rPr lang="en-US" sz="3200" b="1" dirty="0" smtClean="0"/>
              <a:t>	every specific aspect of society?</a:t>
            </a:r>
          </a:p>
          <a:p>
            <a:endParaRPr lang="en-US" sz="3200" b="1" dirty="0" smtClean="0"/>
          </a:p>
          <a:p>
            <a:r>
              <a:rPr lang="en-US" sz="3200" b="1" dirty="0" smtClean="0"/>
              <a:t>From empirical detail to abstract concepts,</a:t>
            </a:r>
          </a:p>
          <a:p>
            <a:r>
              <a:rPr lang="en-US" sz="3200" b="1" dirty="0" smtClean="0"/>
              <a:t>and always remember that method is key!</a:t>
            </a:r>
            <a:endParaRPr lang="en-US" sz="3200" b="1" dirty="0"/>
          </a:p>
        </p:txBody>
      </p:sp>
      <p:pic>
        <p:nvPicPr>
          <p:cNvPr id="1026" name="Picture 2"/>
          <p:cNvPicPr>
            <a:picLocks noChangeAspect="1" noChangeArrowheads="1"/>
          </p:cNvPicPr>
          <p:nvPr/>
        </p:nvPicPr>
        <p:blipFill>
          <a:blip r:embed="rId2" cstate="print"/>
          <a:srcRect/>
          <a:stretch>
            <a:fillRect/>
          </a:stretch>
        </p:blipFill>
        <p:spPr bwMode="auto">
          <a:xfrm>
            <a:off x="7462934" y="428685"/>
            <a:ext cx="1604866" cy="2743200"/>
          </a:xfrm>
          <a:prstGeom prst="rect">
            <a:avLst/>
          </a:prstGeom>
          <a:noFill/>
          <a:ln w="9525">
            <a:noFill/>
            <a:miter lim="800000"/>
            <a:headEnd/>
            <a:tailEnd/>
          </a:ln>
        </p:spPr>
      </p:pic>
    </p:spTree>
    <p:extLst>
      <p:ext uri="{BB962C8B-B14F-4D97-AF65-F5344CB8AC3E}">
        <p14:creationId xmlns:p14="http://schemas.microsoft.com/office/powerpoint/2010/main" val="38501990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2070"/>
            <a:ext cx="9144000" cy="923330"/>
          </a:xfrm>
          <a:prstGeom prst="rect">
            <a:avLst/>
          </a:prstGeom>
        </p:spPr>
        <p:txBody>
          <a:bodyPr wrap="square">
            <a:spAutoFit/>
          </a:bodyPr>
          <a:lstStyle/>
          <a:p>
            <a:pPr algn="ctr"/>
            <a:r>
              <a:rPr lang="en-US" sz="5400" b="1" dirty="0" smtClean="0"/>
              <a:t>Theory and intellectual history</a:t>
            </a:r>
            <a:endParaRPr lang="en-US" sz="5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0"/>
            <a:ext cx="8942370" cy="50292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65664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7270"/>
            <a:ext cx="8710205" cy="923330"/>
          </a:xfrm>
          <a:prstGeom prst="rect">
            <a:avLst/>
          </a:prstGeom>
        </p:spPr>
        <p:txBody>
          <a:bodyPr wrap="none">
            <a:spAutoFit/>
          </a:bodyPr>
          <a:lstStyle/>
          <a:p>
            <a:r>
              <a:rPr lang="en-US" sz="5400" b="1" dirty="0" smtClean="0"/>
              <a:t>Theory and popular discourse</a:t>
            </a:r>
            <a:endParaRPr lang="en-US" sz="5400" dirty="0"/>
          </a:p>
        </p:txBody>
      </p:sp>
      <p:sp>
        <p:nvSpPr>
          <p:cNvPr id="3" name="TextBox 2"/>
          <p:cNvSpPr txBox="1"/>
          <p:nvPr/>
        </p:nvSpPr>
        <p:spPr>
          <a:xfrm>
            <a:off x="152400" y="1143000"/>
            <a:ext cx="8991600" cy="5509200"/>
          </a:xfrm>
          <a:prstGeom prst="rect">
            <a:avLst/>
          </a:prstGeom>
          <a:noFill/>
        </p:spPr>
        <p:txBody>
          <a:bodyPr wrap="square" rtlCol="0">
            <a:spAutoFit/>
          </a:bodyPr>
          <a:lstStyle/>
          <a:p>
            <a:r>
              <a:rPr lang="en-US" sz="3200" b="1" dirty="0" smtClean="0"/>
              <a:t>If this model of theory of Black history is accurate </a:t>
            </a:r>
          </a:p>
          <a:p>
            <a:r>
              <a:rPr lang="en-US" sz="3200" b="1" dirty="0" smtClean="0"/>
              <a:t>then it is the basis for an active popular discourse in</a:t>
            </a:r>
          </a:p>
          <a:p>
            <a:r>
              <a:rPr lang="en-US" sz="3200" b="1" dirty="0" smtClean="0"/>
              <a:t>every community church, barber shop, union hall, </a:t>
            </a:r>
          </a:p>
          <a:p>
            <a:r>
              <a:rPr lang="en-US" sz="3200" b="1" dirty="0" smtClean="0"/>
              <a:t>or street corner.</a:t>
            </a:r>
          </a:p>
          <a:p>
            <a:endParaRPr lang="en-US" sz="3200" b="1" dirty="0" smtClean="0"/>
          </a:p>
          <a:p>
            <a:r>
              <a:rPr lang="en-US" sz="3200" b="1" dirty="0" smtClean="0"/>
              <a:t>New societies have been created, revolutions</a:t>
            </a:r>
          </a:p>
          <a:p>
            <a:endParaRPr lang="en-US" sz="3200" b="1" dirty="0" smtClean="0"/>
          </a:p>
          <a:p>
            <a:r>
              <a:rPr lang="en-US" sz="3200" b="1" dirty="0" smtClean="0"/>
              <a:t>We are living at the beginning of a new revolution.</a:t>
            </a:r>
          </a:p>
          <a:p>
            <a:endParaRPr lang="en-US" sz="3200" b="1" dirty="0" smtClean="0"/>
          </a:p>
          <a:p>
            <a:r>
              <a:rPr lang="en-US" sz="3200" b="1" dirty="0" smtClean="0"/>
              <a:t>The final question:  How can we become revolutionaries and advance the freedom struggle?</a:t>
            </a:r>
            <a:endParaRPr lang="en-US" sz="3200"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800"/>
            <a:ext cx="9144000" cy="1754326"/>
          </a:xfrm>
          <a:prstGeom prst="rect">
            <a:avLst/>
          </a:prstGeom>
          <a:noFill/>
        </p:spPr>
        <p:txBody>
          <a:bodyPr wrap="square" rtlCol="0">
            <a:spAutoFit/>
          </a:bodyPr>
          <a:lstStyle/>
          <a:p>
            <a:pPr algn="ctr"/>
            <a:r>
              <a:rPr lang="en-US" sz="5400" b="1" dirty="0" smtClean="0"/>
              <a:t>Lets get theoretical.</a:t>
            </a:r>
          </a:p>
          <a:p>
            <a:pPr algn="ctr"/>
            <a:r>
              <a:rPr lang="en-US" sz="5400" b="1" dirty="0" smtClean="0"/>
              <a:t>Its time for vision.  Lets do this!</a:t>
            </a:r>
            <a:endParaRPr lang="en-US" sz="5400" b="1" dirty="0"/>
          </a:p>
        </p:txBody>
      </p:sp>
      <p:pic>
        <p:nvPicPr>
          <p:cNvPr id="24578" name="Picture 2"/>
          <p:cNvPicPr>
            <a:picLocks noChangeAspect="1" noChangeArrowheads="1"/>
          </p:cNvPicPr>
          <p:nvPr/>
        </p:nvPicPr>
        <p:blipFill>
          <a:blip r:embed="rId2" cstate="print"/>
          <a:srcRect/>
          <a:stretch>
            <a:fillRect/>
          </a:stretch>
        </p:blipFill>
        <p:spPr bwMode="auto">
          <a:xfrm>
            <a:off x="304800" y="2643525"/>
            <a:ext cx="3352800" cy="3797721"/>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3962400" y="2667000"/>
            <a:ext cx="4984816" cy="37338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r>
              <a:rPr lang="en-US" b="1" dirty="0" smtClean="0"/>
              <a:t>Thank you for watching.</a:t>
            </a:r>
            <a:br>
              <a:rPr lang="en-US" b="1" dirty="0" smtClean="0"/>
            </a:br>
            <a:r>
              <a:rPr lang="en-US" b="1" dirty="0"/>
              <a:t/>
            </a:r>
            <a:br>
              <a:rPr lang="en-US" b="1" dirty="0"/>
            </a:br>
            <a:r>
              <a:rPr lang="en-US" dirty="0" smtClean="0"/>
              <a:t>Please send comments to</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6463" y="3000374"/>
            <a:ext cx="6588337"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51635" y="5486400"/>
            <a:ext cx="5240730" cy="584775"/>
          </a:xfrm>
          <a:prstGeom prst="rect">
            <a:avLst/>
          </a:prstGeom>
          <a:noFill/>
        </p:spPr>
        <p:txBody>
          <a:bodyPr wrap="none" rtlCol="0">
            <a:spAutoFit/>
          </a:bodyPr>
          <a:lstStyle/>
          <a:p>
            <a:pPr algn="ctr"/>
            <a:r>
              <a:rPr lang="en-US" sz="3200" b="1" dirty="0" smtClean="0"/>
              <a:t>H-Afro-Am@H-Net.msu.edu </a:t>
            </a:r>
            <a:endParaRPr lang="en-US" sz="3200" b="1" dirty="0"/>
          </a:p>
        </p:txBody>
      </p:sp>
    </p:spTree>
    <p:extLst>
      <p:ext uri="{BB962C8B-B14F-4D97-AF65-F5344CB8AC3E}">
        <p14:creationId xmlns:p14="http://schemas.microsoft.com/office/powerpoint/2010/main" val="2581962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89" y="-76200"/>
            <a:ext cx="9251315" cy="7017306"/>
          </a:xfrm>
          <a:prstGeom prst="rect">
            <a:avLst/>
          </a:prstGeom>
          <a:noFill/>
        </p:spPr>
        <p:txBody>
          <a:bodyPr wrap="none" rtlCol="0">
            <a:spAutoFit/>
          </a:bodyPr>
          <a:lstStyle/>
          <a:p>
            <a:r>
              <a:rPr lang="en-US" sz="5400" b="1" dirty="0" smtClean="0"/>
              <a:t>Charles </a:t>
            </a:r>
            <a:r>
              <a:rPr lang="en-US" sz="5400" b="1" dirty="0" err="1" smtClean="0"/>
              <a:t>Tilly</a:t>
            </a:r>
            <a:r>
              <a:rPr lang="en-US" sz="5400" b="1" dirty="0" smtClean="0"/>
              <a:t> </a:t>
            </a:r>
          </a:p>
          <a:p>
            <a:r>
              <a:rPr lang="en-US" sz="2400" b="1" dirty="0" smtClean="0"/>
              <a:t>(1929 – 2008)</a:t>
            </a:r>
            <a:endParaRPr lang="en-US" sz="2400" dirty="0" smtClean="0"/>
          </a:p>
          <a:p>
            <a:endParaRPr lang="en-US" sz="3100" dirty="0" smtClean="0"/>
          </a:p>
          <a:p>
            <a:r>
              <a:rPr lang="en-US" sz="3100" dirty="0" smtClean="0"/>
              <a:t>“The word history refers to a </a:t>
            </a:r>
          </a:p>
          <a:p>
            <a:r>
              <a:rPr lang="en-US" sz="3100" b="1" dirty="0" smtClean="0"/>
              <a:t>phenomenon</a:t>
            </a:r>
            <a:r>
              <a:rPr lang="en-US" sz="3100" dirty="0" smtClean="0"/>
              <a:t>, to a body of </a:t>
            </a:r>
            <a:r>
              <a:rPr lang="en-US" sz="3100" b="1" dirty="0" smtClean="0"/>
              <a:t>material</a:t>
            </a:r>
            <a:r>
              <a:rPr lang="en-US" sz="3100" dirty="0" smtClean="0"/>
              <a:t>, </a:t>
            </a:r>
          </a:p>
          <a:p>
            <a:r>
              <a:rPr lang="en-US" sz="3100" dirty="0" smtClean="0"/>
              <a:t>and to a set of </a:t>
            </a:r>
            <a:r>
              <a:rPr lang="en-US" sz="3100" b="1" dirty="0" smtClean="0"/>
              <a:t>activities</a:t>
            </a:r>
            <a:r>
              <a:rPr lang="en-US" sz="3100" dirty="0" smtClean="0"/>
              <a:t>.  As a</a:t>
            </a:r>
          </a:p>
          <a:p>
            <a:r>
              <a:rPr lang="en-US" sz="3100" dirty="0" smtClean="0"/>
              <a:t> phenomenon, history is the </a:t>
            </a:r>
          </a:p>
          <a:p>
            <a:r>
              <a:rPr lang="en-US" sz="3100" b="1" dirty="0" smtClean="0"/>
              <a:t>cumulative effect </a:t>
            </a:r>
            <a:r>
              <a:rPr lang="en-US" sz="3100" dirty="0" smtClean="0"/>
              <a:t>of past </a:t>
            </a:r>
          </a:p>
          <a:p>
            <a:r>
              <a:rPr lang="en-US" sz="3100" dirty="0" smtClean="0"/>
              <a:t>events on events of the present—any present you care </a:t>
            </a:r>
          </a:p>
          <a:p>
            <a:r>
              <a:rPr lang="en-US" sz="3100" dirty="0" smtClean="0"/>
              <a:t>to name. To the extent that </a:t>
            </a:r>
            <a:r>
              <a:rPr lang="en-US" sz="3100" b="1" i="1" dirty="0" smtClean="0"/>
              <a:t>when</a:t>
            </a:r>
            <a:r>
              <a:rPr lang="en-US" sz="3100" b="1" dirty="0" smtClean="0"/>
              <a:t> something happens </a:t>
            </a:r>
          </a:p>
          <a:p>
            <a:r>
              <a:rPr lang="en-US" sz="3100" dirty="0" smtClean="0"/>
              <a:t>matters, history is important.…As a body of material,</a:t>
            </a:r>
          </a:p>
          <a:p>
            <a:r>
              <a:rPr lang="en-US" sz="3100" dirty="0" smtClean="0"/>
              <a:t>history consists of the </a:t>
            </a:r>
            <a:r>
              <a:rPr lang="en-US" sz="3100" b="1" dirty="0" smtClean="0"/>
              <a:t>durable residues </a:t>
            </a:r>
            <a:r>
              <a:rPr lang="en-US" sz="3100" dirty="0" smtClean="0"/>
              <a:t>of past </a:t>
            </a:r>
          </a:p>
          <a:p>
            <a:r>
              <a:rPr lang="en-US" sz="3100" dirty="0" smtClean="0"/>
              <a:t>Behavior….What of history as a set of activities?  The </a:t>
            </a:r>
          </a:p>
          <a:p>
            <a:r>
              <a:rPr lang="en-US" sz="3100" dirty="0" smtClean="0"/>
              <a:t>central activity is </a:t>
            </a:r>
            <a:r>
              <a:rPr lang="en-US" sz="3100" b="1" dirty="0" smtClean="0"/>
              <a:t>reconstructing the past</a:t>
            </a:r>
            <a:r>
              <a:rPr lang="en-US" sz="3100" dirty="0" smtClean="0"/>
              <a:t>.”  (1981)</a:t>
            </a:r>
            <a:endParaRPr lang="en-US" sz="3100" dirty="0"/>
          </a:p>
        </p:txBody>
      </p:sp>
      <p:pic>
        <p:nvPicPr>
          <p:cNvPr id="4" name="Picture 3" descr="Scan10005.JPG"/>
          <p:cNvPicPr>
            <a:picLocks noChangeAspect="1"/>
          </p:cNvPicPr>
          <p:nvPr/>
        </p:nvPicPr>
        <p:blipFill>
          <a:blip r:embed="rId2" cstate="print"/>
          <a:srcRect t="3892" r="5714" b="4646"/>
          <a:stretch>
            <a:fillRect/>
          </a:stretch>
        </p:blipFill>
        <p:spPr>
          <a:xfrm>
            <a:off x="6276110" y="62345"/>
            <a:ext cx="2743200" cy="390698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6200"/>
            <a:ext cx="9144000" cy="6894195"/>
          </a:xfrm>
          <a:prstGeom prst="rect">
            <a:avLst/>
          </a:prstGeom>
          <a:noFill/>
        </p:spPr>
        <p:txBody>
          <a:bodyPr wrap="square" rtlCol="0">
            <a:spAutoFit/>
          </a:bodyPr>
          <a:lstStyle/>
          <a:p>
            <a:pPr algn="r"/>
            <a:r>
              <a:rPr lang="en-US" sz="4800" b="1" dirty="0" smtClean="0"/>
              <a:t>Aristotle (384 – 322 BC)</a:t>
            </a:r>
          </a:p>
          <a:p>
            <a:endParaRPr lang="en-US" sz="3000" b="1" dirty="0" smtClean="0"/>
          </a:p>
          <a:p>
            <a:endParaRPr lang="en-US" sz="2800" dirty="0" smtClean="0"/>
          </a:p>
          <a:p>
            <a:endParaRPr lang="en-US" sz="2800" dirty="0"/>
          </a:p>
          <a:p>
            <a:r>
              <a:rPr lang="en-US" sz="2800" dirty="0" smtClean="0"/>
              <a:t>The races that live in cold regions and those of Europe are full of courage and passion but somewhat lacking in skill and brain power; for this reason, while remaining generally independent they lack political cohesion and the ability to rule others.  On the other hand the Asiatic races have both brains and skill but are lacking in courage and will power; so they have remained both enslaved and subject.  The Hellenic race, occupying a mid position geographically, has a measure of both.  Hence it has continued to be free, to have the best political institution and to be capable of ruling others given a single constitution. (</a:t>
            </a:r>
            <a:r>
              <a:rPr lang="en-US" sz="2800" b="1" i="1" dirty="0" smtClean="0"/>
              <a:t>Politics 7.7</a:t>
            </a:r>
            <a:r>
              <a:rPr lang="en-US" sz="2800" dirty="0" smtClean="0"/>
              <a:t>)</a:t>
            </a:r>
            <a:endParaRPr lang="en-US" sz="2800" dirty="0"/>
          </a:p>
        </p:txBody>
      </p:sp>
      <p:pic>
        <p:nvPicPr>
          <p:cNvPr id="2050" name="Picture 2"/>
          <p:cNvPicPr>
            <a:picLocks noChangeAspect="1" noChangeArrowheads="1"/>
          </p:cNvPicPr>
          <p:nvPr/>
        </p:nvPicPr>
        <p:blipFill>
          <a:blip r:embed="rId2" cstate="print"/>
          <a:srcRect/>
          <a:stretch>
            <a:fillRect/>
          </a:stretch>
        </p:blipFill>
        <p:spPr bwMode="auto">
          <a:xfrm>
            <a:off x="124691" y="27709"/>
            <a:ext cx="2209799" cy="20854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551544" y="1828800"/>
            <a:ext cx="4818744" cy="4818744"/>
          </a:xfrm>
          <a:prstGeom prst="rect">
            <a:avLst/>
          </a:prstGeom>
          <a:noFill/>
          <a:ln w="9525">
            <a:noFill/>
            <a:miter lim="800000"/>
            <a:headEnd/>
            <a:tailEnd/>
          </a:ln>
        </p:spPr>
      </p:pic>
      <p:sp>
        <p:nvSpPr>
          <p:cNvPr id="2" name="TextBox 1"/>
          <p:cNvSpPr txBox="1"/>
          <p:nvPr/>
        </p:nvSpPr>
        <p:spPr>
          <a:xfrm>
            <a:off x="76200" y="76200"/>
            <a:ext cx="8991600" cy="6771084"/>
          </a:xfrm>
          <a:prstGeom prst="rect">
            <a:avLst/>
          </a:prstGeom>
          <a:noFill/>
        </p:spPr>
        <p:txBody>
          <a:bodyPr wrap="square" rtlCol="0">
            <a:spAutoFit/>
          </a:bodyPr>
          <a:lstStyle/>
          <a:p>
            <a:r>
              <a:rPr lang="en-US" sz="4800" b="1" dirty="0" smtClean="0"/>
              <a:t>Grand world history and Africa?</a:t>
            </a:r>
          </a:p>
          <a:p>
            <a:r>
              <a:rPr lang="en-US" sz="3200" b="1" dirty="0" smtClean="0"/>
              <a:t>Eurocentric ignorance masquerading as </a:t>
            </a:r>
            <a:br>
              <a:rPr lang="en-US" sz="3200" b="1" dirty="0" smtClean="0"/>
            </a:br>
            <a:r>
              <a:rPr lang="en-US" sz="3200" b="1" dirty="0" smtClean="0"/>
              <a:t>knowledge in distorting world history</a:t>
            </a:r>
          </a:p>
          <a:p>
            <a:endParaRPr lang="en-US" sz="1600" b="1" dirty="0" smtClean="0"/>
          </a:p>
          <a:p>
            <a:pPr algn="r"/>
            <a:r>
              <a:rPr lang="en-US" sz="3600" b="1" dirty="0" smtClean="0"/>
              <a:t>Oswald Spengler </a:t>
            </a:r>
            <a:r>
              <a:rPr lang="en-US" sz="2800" b="1" dirty="0" smtClean="0"/>
              <a:t>(1880-1936)</a:t>
            </a:r>
          </a:p>
          <a:p>
            <a:pPr algn="r"/>
            <a:r>
              <a:rPr lang="en-US" sz="3600" b="1" dirty="0" smtClean="0"/>
              <a:t>	</a:t>
            </a:r>
            <a:r>
              <a:rPr lang="en-US" sz="3600" b="1" i="1" dirty="0" smtClean="0"/>
              <a:t>Decline of the West</a:t>
            </a:r>
            <a:r>
              <a:rPr lang="en-US" sz="3600" b="1" dirty="0" smtClean="0"/>
              <a:t>, 2 volumes</a:t>
            </a:r>
            <a:br>
              <a:rPr lang="en-US" sz="3600" b="1" dirty="0" smtClean="0"/>
            </a:br>
            <a:endParaRPr lang="en-US" sz="600" b="1" dirty="0" smtClean="0"/>
          </a:p>
          <a:p>
            <a:pPr algn="r"/>
            <a:r>
              <a:rPr lang="en-US" sz="3600" b="1" dirty="0" smtClean="0"/>
              <a:t>H.G. Wells </a:t>
            </a:r>
            <a:r>
              <a:rPr lang="en-US" sz="2800" b="1" dirty="0" smtClean="0"/>
              <a:t>(1866-1946</a:t>
            </a:r>
            <a:r>
              <a:rPr lang="en-US" sz="3600" b="1" dirty="0" smtClean="0"/>
              <a:t>)</a:t>
            </a:r>
          </a:p>
          <a:p>
            <a:pPr algn="r"/>
            <a:r>
              <a:rPr lang="en-US" sz="3600" b="1" dirty="0" smtClean="0"/>
              <a:t>	</a:t>
            </a:r>
            <a:r>
              <a:rPr lang="en-US" sz="3600" b="1" i="1" dirty="0" smtClean="0"/>
              <a:t>The Outline of History, </a:t>
            </a:r>
            <a:r>
              <a:rPr lang="en-US" sz="3600" b="1" dirty="0" smtClean="0"/>
              <a:t>3 volumes</a:t>
            </a:r>
          </a:p>
          <a:p>
            <a:pPr algn="r"/>
            <a:endParaRPr lang="en-US" sz="600" b="1" dirty="0" smtClean="0"/>
          </a:p>
          <a:p>
            <a:pPr algn="r"/>
            <a:r>
              <a:rPr lang="en-US" sz="3600" b="1" dirty="0" smtClean="0"/>
              <a:t>Arnold J. Toynbee </a:t>
            </a:r>
            <a:r>
              <a:rPr lang="en-US" sz="2800" b="1" dirty="0" smtClean="0"/>
              <a:t>(1889-1975)</a:t>
            </a:r>
          </a:p>
          <a:p>
            <a:pPr algn="r"/>
            <a:r>
              <a:rPr lang="en-US" sz="3600" b="1" dirty="0" smtClean="0"/>
              <a:t>	</a:t>
            </a:r>
            <a:r>
              <a:rPr lang="en-US" sz="3600" b="1" i="1" dirty="0" smtClean="0"/>
              <a:t>A Study of History, </a:t>
            </a:r>
            <a:r>
              <a:rPr lang="en-US" sz="3600" b="1" dirty="0" smtClean="0"/>
              <a:t>12 volumes</a:t>
            </a:r>
          </a:p>
          <a:p>
            <a:pPr algn="r"/>
            <a:endParaRPr lang="en-US" sz="600" b="1" dirty="0" smtClean="0"/>
          </a:p>
          <a:p>
            <a:pPr algn="r"/>
            <a:r>
              <a:rPr lang="en-US" sz="3600" b="1" dirty="0" smtClean="0"/>
              <a:t>Will Durant </a:t>
            </a:r>
            <a:r>
              <a:rPr lang="en-US" sz="2800" b="1" dirty="0" smtClean="0"/>
              <a:t>(1885-1981)</a:t>
            </a:r>
          </a:p>
          <a:p>
            <a:pPr algn="r"/>
            <a:r>
              <a:rPr lang="en-US" sz="3600" b="1" dirty="0" smtClean="0"/>
              <a:t>	</a:t>
            </a:r>
            <a:r>
              <a:rPr lang="en-US" sz="3600" b="1" i="1" dirty="0" smtClean="0"/>
              <a:t>The Story of Civilization, </a:t>
            </a:r>
            <a:r>
              <a:rPr lang="en-US" sz="3600" b="1" dirty="0" smtClean="0"/>
              <a:t>11 volumes</a:t>
            </a:r>
            <a:endParaRPr lang="en-US" sz="36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985280" cy="5755422"/>
          </a:xfrm>
          <a:prstGeom prst="rect">
            <a:avLst/>
          </a:prstGeom>
          <a:noFill/>
        </p:spPr>
        <p:txBody>
          <a:bodyPr wrap="none" rtlCol="0">
            <a:spAutoFit/>
          </a:bodyPr>
          <a:lstStyle/>
          <a:p>
            <a:r>
              <a:rPr lang="en-US" sz="4800" b="1" dirty="0" smtClean="0"/>
              <a:t>Basic tenets of “</a:t>
            </a:r>
            <a:r>
              <a:rPr lang="en-US" sz="4800" b="1" dirty="0" err="1" smtClean="0"/>
              <a:t>Eurocentrism</a:t>
            </a:r>
            <a:r>
              <a:rPr lang="en-US" sz="4800" b="1" dirty="0" smtClean="0"/>
              <a:t>”</a:t>
            </a:r>
          </a:p>
          <a:p>
            <a:endParaRPr lang="en-US" sz="3200" b="1" dirty="0" smtClean="0"/>
          </a:p>
          <a:p>
            <a:pPr marL="342900" indent="-342900">
              <a:buAutoNum type="arabicPeriod"/>
            </a:pPr>
            <a:r>
              <a:rPr lang="en-US" sz="3200" b="1" dirty="0" smtClean="0"/>
              <a:t>Reason  has its origin in Ancient Greece.</a:t>
            </a:r>
          </a:p>
          <a:p>
            <a:pPr marL="342900" indent="-342900">
              <a:buAutoNum type="arabicPeriod"/>
            </a:pPr>
            <a:endParaRPr lang="en-US" sz="3200" b="1" dirty="0" smtClean="0"/>
          </a:p>
          <a:p>
            <a:pPr marL="342900" indent="-342900">
              <a:buAutoNum type="arabicPeriod"/>
            </a:pPr>
            <a:r>
              <a:rPr lang="en-US" sz="3200" b="1" dirty="0" smtClean="0"/>
              <a:t>Capitalism could only have developed in Europe.  </a:t>
            </a:r>
          </a:p>
          <a:p>
            <a:pPr marL="342900" indent="-342900">
              <a:buAutoNum type="arabicPeriod"/>
            </a:pPr>
            <a:endParaRPr lang="en-US" sz="3200" b="1" dirty="0" smtClean="0"/>
          </a:p>
          <a:p>
            <a:pPr marL="342900" indent="-342900">
              <a:buAutoNum type="arabicPeriod"/>
            </a:pPr>
            <a:r>
              <a:rPr lang="en-US" sz="3200" b="1" dirty="0" smtClean="0"/>
              <a:t>Christianity is superior to all world religions.</a:t>
            </a:r>
          </a:p>
          <a:p>
            <a:pPr marL="342900" indent="-342900">
              <a:buAutoNum type="arabicPeriod"/>
            </a:pPr>
            <a:endParaRPr lang="en-US" sz="3200" b="1" dirty="0" smtClean="0"/>
          </a:p>
          <a:p>
            <a:pPr marL="342900" indent="-342900">
              <a:buAutoNum type="arabicPeriod"/>
            </a:pPr>
            <a:r>
              <a:rPr lang="en-US" sz="3200" b="1" dirty="0" smtClean="0"/>
              <a:t>European cultural values are the best.</a:t>
            </a:r>
          </a:p>
          <a:p>
            <a:pPr marL="342900" indent="-342900">
              <a:buAutoNum type="arabicPeriod"/>
            </a:pPr>
            <a:endParaRPr lang="en-US" sz="3200" b="1" dirty="0" smtClean="0"/>
          </a:p>
          <a:p>
            <a:pPr marL="342900" indent="-342900">
              <a:buAutoNum type="arabicPeriod"/>
            </a:pPr>
            <a:r>
              <a:rPr lang="en-US" sz="3200" b="1" dirty="0" smtClean="0"/>
              <a:t>“White” people are destined to rule the world.</a:t>
            </a:r>
            <a:endParaRPr lang="en-US" sz="3200" b="1" dirty="0"/>
          </a:p>
        </p:txBody>
      </p:sp>
    </p:spTree>
    <p:extLst>
      <p:ext uri="{BB962C8B-B14F-4D97-AF65-F5344CB8AC3E}">
        <p14:creationId xmlns:p14="http://schemas.microsoft.com/office/powerpoint/2010/main" val="691111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9531</TotalTime>
  <Words>1679</Words>
  <Application>Microsoft Office PowerPoint</Application>
  <PresentationFormat>On-screen Show (4:3)</PresentationFormat>
  <Paragraphs>426</Paragraphs>
  <Slides>57</Slides>
  <Notes>2</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watching.  Please send comments to</vt:lpstr>
    </vt:vector>
  </TitlesOfParts>
  <Company>University of Illinois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mcworter</dc:creator>
  <cp:lastModifiedBy>...</cp:lastModifiedBy>
  <cp:revision>309</cp:revision>
  <cp:lastPrinted>2011-10-10T23:43:51Z</cp:lastPrinted>
  <dcterms:created xsi:type="dcterms:W3CDTF">2011-09-30T18:58:04Z</dcterms:created>
  <dcterms:modified xsi:type="dcterms:W3CDTF">2017-03-19T19:03:03Z</dcterms:modified>
</cp:coreProperties>
</file>